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24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25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26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  <p:sldMasterId id="2147483766" r:id="rId2"/>
    <p:sldMasterId id="2147483779" r:id="rId3"/>
    <p:sldMasterId id="2147483802" r:id="rId4"/>
  </p:sldMasterIdLst>
  <p:notesMasterIdLst>
    <p:notesMasterId r:id="rId32"/>
  </p:notesMasterIdLst>
  <p:handoutMasterIdLst>
    <p:handoutMasterId r:id="rId33"/>
  </p:handoutMasterIdLst>
  <p:sldIdLst>
    <p:sldId id="1020" r:id="rId5"/>
    <p:sldId id="1107" r:id="rId6"/>
    <p:sldId id="1108" r:id="rId7"/>
    <p:sldId id="1132" r:id="rId8"/>
    <p:sldId id="1109" r:id="rId9"/>
    <p:sldId id="1110" r:id="rId10"/>
    <p:sldId id="1111" r:id="rId11"/>
    <p:sldId id="1112" r:id="rId12"/>
    <p:sldId id="1103" r:id="rId13"/>
    <p:sldId id="1113" r:id="rId14"/>
    <p:sldId id="1114" r:id="rId15"/>
    <p:sldId id="1115" r:id="rId16"/>
    <p:sldId id="1116" r:id="rId17"/>
    <p:sldId id="1117" r:id="rId18"/>
    <p:sldId id="1104" r:id="rId19"/>
    <p:sldId id="1133" r:id="rId20"/>
    <p:sldId id="1119" r:id="rId21"/>
    <p:sldId id="955" r:id="rId22"/>
    <p:sldId id="1121" r:id="rId23"/>
    <p:sldId id="1122" r:id="rId24"/>
    <p:sldId id="1105" r:id="rId25"/>
    <p:sldId id="1124" r:id="rId26"/>
    <p:sldId id="1125" r:id="rId27"/>
    <p:sldId id="1128" r:id="rId28"/>
    <p:sldId id="1129" r:id="rId29"/>
    <p:sldId id="1130" r:id="rId30"/>
    <p:sldId id="1106" r:id="rId31"/>
  </p:sldIdLst>
  <p:sldSz cx="12192000" cy="6858000"/>
  <p:notesSz cx="6797675" cy="9872663"/>
  <p:embeddedFontLst>
    <p:embeddedFont>
      <p:font typeface="BNPP Rounded" panose="02000000000000000000" pitchFamily="2" charset="0"/>
      <p:regular r:id="rId34"/>
      <p:bold r:id="rId35"/>
    </p:embeddedFont>
    <p:embeddedFont>
      <p:font typeface="BNPP Sans" panose="02000000000000000000" pitchFamily="50" charset="0"/>
      <p:regular r:id="rId36"/>
      <p:bold r:id="rId37"/>
      <p:italic r:id="rId38"/>
      <p:boldItalic r:id="rId39"/>
    </p:embeddedFont>
    <p:embeddedFont>
      <p:font typeface="BNPP Sans Light" panose="02000503020000020004" pitchFamily="50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Helvetica" panose="020B0604020202020204" pitchFamily="34" charset="0"/>
      <p:regular r:id="rId48"/>
      <p:bold r:id="rId49"/>
      <p:italic r:id="rId50"/>
      <p:boldItalic r:id="rId5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peña" initials="DS" lastIdx="1" clrIdx="0">
    <p:extLst>
      <p:ext uri="{19B8F6BF-5375-455C-9EA6-DF929625EA0E}">
        <p15:presenceInfo xmlns:p15="http://schemas.microsoft.com/office/powerpoint/2012/main" userId="0a88e3ff4dafa3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DE9"/>
    <a:srgbClr val="F8F8F8"/>
    <a:srgbClr val="E7EDE8"/>
    <a:srgbClr val="616161"/>
    <a:srgbClr val="DCEBDC"/>
    <a:srgbClr val="267B76"/>
    <a:srgbClr val="78AEAA"/>
    <a:srgbClr val="B5CBCC"/>
    <a:srgbClr val="033339"/>
    <a:srgbClr val="78C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4" autoAdjust="0"/>
    <p:restoredTop sz="95084" autoAdjust="0"/>
  </p:normalViewPr>
  <p:slideViewPr>
    <p:cSldViewPr snapToGrid="0">
      <p:cViewPr>
        <p:scale>
          <a:sx n="100" d="100"/>
          <a:sy n="100" d="100"/>
        </p:scale>
        <p:origin x="90" y="348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-39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688"/>
    </p:cViewPr>
  </p:sorterViewPr>
  <p:notesViewPr>
    <p:cSldViewPr snapToGrid="0">
      <p:cViewPr>
        <p:scale>
          <a:sx n="100" d="100"/>
          <a:sy n="100" d="100"/>
        </p:scale>
        <p:origin x="2514" y="-714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Frutas / verduras ecológicas</c:v>
                </c:pt>
                <c:pt idx="1">
                  <c:v>Aceite ecológico</c:v>
                </c:pt>
                <c:pt idx="2">
                  <c:v>Carne ecológica</c:v>
                </c:pt>
                <c:pt idx="3">
                  <c:v>Vinos y bebidas ecológicas</c:v>
                </c:pt>
                <c:pt idx="4">
                  <c:v>Ropa y calzado</c:v>
                </c:pt>
                <c:pt idx="5">
                  <c:v>Electrodomésticos etiqueta energética eficiente</c:v>
                </c:pt>
                <c:pt idx="6">
                  <c:v>Muebles</c:v>
                </c:pt>
                <c:pt idx="7">
                  <c:v>Vehículo eléctrico</c:v>
                </c:pt>
                <c:pt idx="8">
                  <c:v>Otros</c:v>
                </c:pt>
                <c:pt idx="9">
                  <c:v>Ninguno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0.54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0.23</c:v>
                </c:pt>
                <c:pt idx="4">
                  <c:v>0.22</c:v>
                </c:pt>
                <c:pt idx="5">
                  <c:v>0.22</c:v>
                </c:pt>
                <c:pt idx="6">
                  <c:v>0.09</c:v>
                </c:pt>
                <c:pt idx="7">
                  <c:v>0.06</c:v>
                </c:pt>
                <c:pt idx="8">
                  <c:v>0.01</c:v>
                </c:pt>
                <c:pt idx="9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A-4151-A62C-114D04C500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A2-4801-A7E1-CBB00D249D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A2-4801-A7E1-CBB00D249DB8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A2-4801-A7E1-CBB00D249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1-4E76-80BD-8EBA05140E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1-4E76-80BD-8EBA05140EE6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1-4E76-80BD-8EBA05140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9-4EF7-86DE-7004B9563C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9-4EF7-86DE-7004B9563C07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09-4EF7-86DE-7004B9563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6-4B7E-B0AC-442706AD76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C6-4B7E-B0AC-442706AD7688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C6-4B7E-B0AC-442706AD7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8-41A6-877B-E536486489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8-41A6-877B-E53648648900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8-41A6-877B-E53648648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8-47B7-BB39-4B6656B0AC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8-47B7-BB39-4B6656B0ACB6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8-47B7-BB39-4B6656B0A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8-4255-BD4F-04F573C7A7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8-4255-BD4F-04F573C7A76F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F8-4255-BD4F-04F573C7A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  <c:pt idx="4">
                  <c:v>Destine una donación a una causa medioambiental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0.42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  <c:pt idx="4">
                  <c:v>0.19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A-4151-A62C-114D04C500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E-4F2B-BCFC-107756C3B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E-4F2B-BCFC-107756C3B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58-408C-939B-568C19500AF2}"/>
              </c:ext>
            </c:extLst>
          </c:dPt>
          <c:cat>
            <c:strRef>
              <c:f>Hoja1!$A$2:$A$4</c:f>
              <c:strCache>
                <c:ptCount val="3"/>
                <c:pt idx="0">
                  <c:v>Directamente a través de mi banco</c:v>
                </c:pt>
                <c:pt idx="1">
                  <c:v>A través de una aplicación que conecta con mi/s cuenta/s bancaria/s</c:v>
                </c:pt>
                <c:pt idx="2">
                  <c:v>De otra manera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0.22</c:v>
                </c:pt>
                <c:pt idx="1">
                  <c:v>0.59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E-4F2B-BCFC-107756C3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AE-4943-B36E-459AB316F4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AE-4943-B36E-459AB316F4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AE-4943-B36E-459AB316F4E5}"/>
              </c:ext>
            </c:extLst>
          </c:dPt>
          <c:cat>
            <c:strRef>
              <c:f>Hoja1!$A$2:$A$4</c:f>
              <c:strCache>
                <c:ptCount val="3"/>
                <c:pt idx="0">
                  <c:v>Directamente a través de mi banco</c:v>
                </c:pt>
                <c:pt idx="1">
                  <c:v>A través de una aplicación que conecta con mi/s cuenta/s bancaria/s</c:v>
                </c:pt>
                <c:pt idx="2">
                  <c:v>De otra manera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0.71</c:v>
                </c:pt>
                <c:pt idx="1">
                  <c:v>0.11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AE-4943-B36E-459AB316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8-4163-8E61-28F22AE178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8-4163-8E61-28F22AE178B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8-4163-8E61-28F22AE17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363028953229399E-2"/>
          <c:y val="5.0227515905979264E-2"/>
          <c:w val="0.97550111358574609"/>
          <c:h val="0.89954496818804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  <c:pt idx="4">
                  <c:v>Destine una donación a una causa medioambiental</c:v>
                </c:pt>
                <c:pt idx="5">
                  <c:v>Otros</c:v>
                </c:pt>
                <c:pt idx="6">
                  <c:v>Muebles</c:v>
                </c:pt>
                <c:pt idx="7">
                  <c:v>Vehículo eléctrico</c:v>
                </c:pt>
                <c:pt idx="8">
                  <c:v>Otros</c:v>
                </c:pt>
                <c:pt idx="9">
                  <c:v>Ninguno</c:v>
                </c:pt>
                <c:pt idx="10">
                  <c:v>Bicis</c:v>
                </c:pt>
                <c:pt idx="11">
                  <c:v>Categoría 4</c:v>
                </c:pt>
                <c:pt idx="12">
                  <c:v>Categoría 4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0.93</c:v>
                </c:pt>
                <c:pt idx="1">
                  <c:v>0.9</c:v>
                </c:pt>
                <c:pt idx="2">
                  <c:v>0.64</c:v>
                </c:pt>
                <c:pt idx="3">
                  <c:v>0.6</c:v>
                </c:pt>
                <c:pt idx="4">
                  <c:v>0.51</c:v>
                </c:pt>
                <c:pt idx="5">
                  <c:v>0.37</c:v>
                </c:pt>
                <c:pt idx="6">
                  <c:v>0.36</c:v>
                </c:pt>
                <c:pt idx="7">
                  <c:v>0.3</c:v>
                </c:pt>
                <c:pt idx="8">
                  <c:v>0.27</c:v>
                </c:pt>
                <c:pt idx="9">
                  <c:v>0.17</c:v>
                </c:pt>
                <c:pt idx="10">
                  <c:v>0.16</c:v>
                </c:pt>
                <c:pt idx="11">
                  <c:v>0.14000000000000001</c:v>
                </c:pt>
                <c:pt idx="1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D-488F-9FEB-89309071B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762046367"/>
        <c:axId val="662574975"/>
      </c:barChart>
      <c:catAx>
        <c:axId val="762046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13196761632781E-2"/>
          <c:y val="2.6536334072880894E-2"/>
          <c:w val="0.84983932174998078"/>
          <c:h val="0.94692733185423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13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  <c:pt idx="4">
                  <c:v>Destine una donación a una causa medioambiental</c:v>
                </c:pt>
                <c:pt idx="5">
                  <c:v>Otros</c:v>
                </c:pt>
                <c:pt idx="6">
                  <c:v>Muebles</c:v>
                </c:pt>
                <c:pt idx="7">
                  <c:v>Vehículo eléctrico</c:v>
                </c:pt>
                <c:pt idx="8">
                  <c:v>Otros</c:v>
                </c:pt>
                <c:pt idx="9">
                  <c:v>Ninguno</c:v>
                </c:pt>
                <c:pt idx="10">
                  <c:v>Bicis</c:v>
                </c:pt>
                <c:pt idx="11">
                  <c:v>Categoría 4</c:v>
                </c:pt>
                <c:pt idx="12">
                  <c:v>Categoría 4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14"/>
                <c:pt idx="0">
                  <c:v>0.38</c:v>
                </c:pt>
                <c:pt idx="1">
                  <c:v>0.34</c:v>
                </c:pt>
                <c:pt idx="2">
                  <c:v>0.26</c:v>
                </c:pt>
                <c:pt idx="3">
                  <c:v>0.19</c:v>
                </c:pt>
                <c:pt idx="4">
                  <c:v>0.16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0.13</c:v>
                </c:pt>
                <c:pt idx="9">
                  <c:v>0.11</c:v>
                </c:pt>
                <c:pt idx="10">
                  <c:v>0.09</c:v>
                </c:pt>
                <c:pt idx="11">
                  <c:v>0.06</c:v>
                </c:pt>
                <c:pt idx="12">
                  <c:v>0.04</c:v>
                </c:pt>
                <c:pt idx="1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D-488F-9FEB-89309071B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13196761632781E-2"/>
          <c:y val="2.6536334072880894E-2"/>
          <c:w val="0.84983932174998078"/>
          <c:h val="0.94692733185423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  <c:pt idx="4">
                  <c:v>Destine una donación a una causa medioambiental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0.25</c:v>
                </c:pt>
                <c:pt idx="1">
                  <c:v>0.22</c:v>
                </c:pt>
                <c:pt idx="2">
                  <c:v>0.18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D-488F-9FEB-89309071B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13196761632781E-2"/>
          <c:y val="2.6536334072880894E-2"/>
          <c:w val="0.81456543801563597"/>
          <c:h val="0.94692733185423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  <c:pt idx="4">
                  <c:v>Destine una donación a una causa medioambiental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0.57999999999999996</c:v>
                </c:pt>
                <c:pt idx="1">
                  <c:v>0.24</c:v>
                </c:pt>
                <c:pt idx="2">
                  <c:v>0.17</c:v>
                </c:pt>
                <c:pt idx="3">
                  <c:v>0.15</c:v>
                </c:pt>
                <c:pt idx="4">
                  <c:v>0.15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E-49D5-B549-7ADEBB6E4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B-4079-8757-3360004EAA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B-4079-8757-3360004EAA68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B-4079-8757-3360004E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9-4A8A-9533-E45442389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9-4A8A-9533-E454423894D2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B9-4A8A-9533-E45442389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93-4897-9929-4365931DDA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93-4897-9929-4365931DDA5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3-4897-9929-4365931DD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81-41FA-9FBC-51A35AA75C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1-41FA-9FBC-51A35AA75CD5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0.43</c:v>
                </c:pt>
                <c:pt idx="1">
                  <c:v>0.57000000000000006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81-41FA-9FBC-51A35AA75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8-40A3-8A2F-114E6C6E7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8-40A3-8A2F-114E6C6E7BEA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B8-40A3-8A2F-114E6C6E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46-4071-9823-01A78688CA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46-4071-9823-01A78688CAEF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46-4071-9823-01A78688C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A-4B88-961B-61ADBC4C4D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A-4B88-961B-61ADBC4C4DBF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0.67</c:v>
                </c:pt>
                <c:pt idx="1">
                  <c:v>0.32999999999999996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A-4B88-961B-61ADBC4C4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5-4B24-8D9B-EA06CF4402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5-4B24-8D9B-EA06CF440235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F5-4B24-8D9B-EA06CF440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F-41A9-9A56-5A7C227DF9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F-41A9-9A56-5A7C227DF92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9F-41A9-9A56-5A7C227DF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08545028784229E-2"/>
          <c:y val="2.6264885158340721E-2"/>
          <c:w val="0.92125800066905339"/>
          <c:h val="0.93579694739072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5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BNPP Rounded" panose="02000000000000000000" pitchFamily="50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7FA-4C4D-95FD-176FD4AB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BNPP Rounded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Electrodomésticos con etiqueta energética eficiente</c:v>
                </c:pt>
                <c:pt idx="1">
                  <c:v>Sistemas de iluminación Led o eficientes</c:v>
                </c:pt>
                <c:pt idx="2">
                  <c:v>Aislamiento térmico / ventanas de alta eficiencia</c:v>
                </c:pt>
                <c:pt idx="3">
                  <c:v>Instalación de placas solares para Autoconsumo fotovoltaico</c:v>
                </c:pt>
                <c:pt idx="4">
                  <c:v>Sistemas de restricción del caudal del agua (reducción de chorro de agua de los grifos)</c:v>
                </c:pt>
                <c:pt idx="5">
                  <c:v>Reformas para mejorar la eficiencia de los edificios</c:v>
                </c:pt>
                <c:pt idx="6">
                  <c:v>Termosolar (calentador de agua a través de energía solar)</c:v>
                </c:pt>
                <c:pt idx="7">
                  <c:v>Domótica y sistemas de monitorización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0.5</c:v>
                </c:pt>
                <c:pt idx="1">
                  <c:v>0.36</c:v>
                </c:pt>
                <c:pt idx="2">
                  <c:v>0.33</c:v>
                </c:pt>
                <c:pt idx="3">
                  <c:v>0.26</c:v>
                </c:pt>
                <c:pt idx="4">
                  <c:v>0.26</c:v>
                </c:pt>
                <c:pt idx="5">
                  <c:v>0.23</c:v>
                </c:pt>
                <c:pt idx="6">
                  <c:v>0.22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FA-4C4D-95FD-176FD4AB0B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99142111"/>
        <c:axId val="599142943"/>
      </c:barChart>
      <c:catAx>
        <c:axId val="599142111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599142943"/>
        <c:crosses val="autoZero"/>
        <c:auto val="1"/>
        <c:lblAlgn val="r"/>
        <c:lblOffset val="100"/>
        <c:noMultiLvlLbl val="0"/>
      </c:catAx>
      <c:valAx>
        <c:axId val="599142943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59914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70999665473326E-2"/>
          <c:y val="3.210152630463866E-2"/>
          <c:w val="0.96062907520495389"/>
          <c:h val="0.93579694739072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9774572826527262E-2"/>
                  <c:y val="4.6435750430760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17330901931188"/>
                      <c:h val="6.4786726282829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75-46FE-8301-ABCC741CDF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5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BNPP Rounded" panose="02000000000000000000" pitchFamily="50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D75-46FE-8301-ABCC741CD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BNPP Rounded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Libros</c:v>
                </c:pt>
                <c:pt idx="1">
                  <c:v>Muebles</c:v>
                </c:pt>
                <c:pt idx="2">
                  <c:v>Ropa/calzado</c:v>
                </c:pt>
                <c:pt idx="3">
                  <c:v>Coches</c:v>
                </c:pt>
                <c:pt idx="4">
                  <c:v>Videojuegos</c:v>
                </c:pt>
                <c:pt idx="5">
                  <c:v>Bicicleta</c:v>
                </c:pt>
                <c:pt idx="6">
                  <c:v>Smartphones</c:v>
                </c:pt>
                <c:pt idx="7">
                  <c:v>Juguetes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0.26</c:v>
                </c:pt>
                <c:pt idx="1">
                  <c:v>0.2</c:v>
                </c:pt>
                <c:pt idx="2">
                  <c:v>0.17</c:v>
                </c:pt>
                <c:pt idx="3">
                  <c:v>0.12</c:v>
                </c:pt>
                <c:pt idx="4">
                  <c:v>0.15</c:v>
                </c:pt>
                <c:pt idx="5">
                  <c:v>0.13</c:v>
                </c:pt>
                <c:pt idx="6">
                  <c:v>0.09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75-46FE-8301-ABCC741CDF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99142111"/>
        <c:axId val="599142943"/>
      </c:barChart>
      <c:catAx>
        <c:axId val="599142111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99142943"/>
        <c:crosses val="autoZero"/>
        <c:auto val="1"/>
        <c:lblAlgn val="r"/>
        <c:lblOffset val="100"/>
        <c:noMultiLvlLbl val="0"/>
      </c:catAx>
      <c:valAx>
        <c:axId val="599142943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9914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08545028784229E-2"/>
          <c:y val="2.6264885158340721E-2"/>
          <c:w val="0.92125800066905339"/>
          <c:h val="0.93579694739072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5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BNPP Rounded" panose="02000000000000000000" pitchFamily="50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6B-4735-A47C-FCA36E6D1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BNPP Rounded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Electrodomésticos con etiqueta energética eficiente</c:v>
                </c:pt>
                <c:pt idx="1">
                  <c:v>Sistemas de iluminación Led o eficientes</c:v>
                </c:pt>
                <c:pt idx="2">
                  <c:v>Aislamiento térmico / ventanas de alta eficiencia</c:v>
                </c:pt>
                <c:pt idx="3">
                  <c:v>Instalación de placas solares para Autoconsumo fotovoltaico</c:v>
                </c:pt>
                <c:pt idx="4">
                  <c:v>Sistemas de restricción del caudal del agua (reducción de chorro de agua de los grifos)</c:v>
                </c:pt>
                <c:pt idx="5">
                  <c:v>Reformas para mejorar la eficiencia de los edificios</c:v>
                </c:pt>
                <c:pt idx="6">
                  <c:v>Termosolar (calentador de agua a través de energía solar)</c:v>
                </c:pt>
                <c:pt idx="7">
                  <c:v>Domótica y sistemas de monitorización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0.46</c:v>
                </c:pt>
                <c:pt idx="1">
                  <c:v>0.4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0.22</c:v>
                </c:pt>
                <c:pt idx="5">
                  <c:v>0.21</c:v>
                </c:pt>
                <c:pt idx="6">
                  <c:v>0.2</c:v>
                </c:pt>
                <c:pt idx="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B-4735-A47C-FCA36E6D11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99142111"/>
        <c:axId val="599142943"/>
      </c:barChart>
      <c:catAx>
        <c:axId val="599142111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599142943"/>
        <c:crosses val="autoZero"/>
        <c:auto val="1"/>
        <c:lblAlgn val="r"/>
        <c:lblOffset val="100"/>
        <c:noMultiLvlLbl val="0"/>
      </c:catAx>
      <c:valAx>
        <c:axId val="599142943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59914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70999665473326E-2"/>
          <c:y val="3.210152630463866E-2"/>
          <c:w val="0.96062907520495389"/>
          <c:h val="0.93579694739072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9774572826527262E-2"/>
                  <c:y val="4.64357504307600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17330901931188"/>
                      <c:h val="6.4786726282829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1F4-488B-A589-CF98B6A4A5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5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BNPP Rounded" panose="02000000000000000000" pitchFamily="50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F4-488B-A589-CF98B6A4A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BNPP Rounded" panose="02000000000000000000" pitchFamily="50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Libros</c:v>
                </c:pt>
                <c:pt idx="1">
                  <c:v>Muebles</c:v>
                </c:pt>
                <c:pt idx="2">
                  <c:v>Ropa/calzado</c:v>
                </c:pt>
                <c:pt idx="3">
                  <c:v>Coches</c:v>
                </c:pt>
                <c:pt idx="4">
                  <c:v>Videojuegos</c:v>
                </c:pt>
                <c:pt idx="5">
                  <c:v>Bicicleta</c:v>
                </c:pt>
                <c:pt idx="6">
                  <c:v>Smartphones</c:v>
                </c:pt>
                <c:pt idx="7">
                  <c:v>Juguetes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0.28000000000000003</c:v>
                </c:pt>
                <c:pt idx="1">
                  <c:v>0.25</c:v>
                </c:pt>
                <c:pt idx="2">
                  <c:v>0.17</c:v>
                </c:pt>
                <c:pt idx="3">
                  <c:v>0.15</c:v>
                </c:pt>
                <c:pt idx="4">
                  <c:v>0.11</c:v>
                </c:pt>
                <c:pt idx="5">
                  <c:v>0.1</c:v>
                </c:pt>
                <c:pt idx="6">
                  <c:v>0.08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4-488B-A589-CF98B6A4A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99142111"/>
        <c:axId val="599142943"/>
      </c:barChart>
      <c:catAx>
        <c:axId val="599142111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99142943"/>
        <c:crosses val="autoZero"/>
        <c:auto val="1"/>
        <c:lblAlgn val="r"/>
        <c:lblOffset val="100"/>
        <c:noMultiLvlLbl val="0"/>
      </c:catAx>
      <c:valAx>
        <c:axId val="599142943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9914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9850" cap="sq">
              <a:solidFill>
                <a:schemeClr val="tx1"/>
              </a:solidFill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7-4A3C-BF47-E9BD74FCF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27-4A3C-BF47-E9BD74FCF540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27-4A3C-BF47-E9BD74FCF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9850" cap="sq">
              <a:solidFill>
                <a:schemeClr val="tx1"/>
              </a:solidFill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6-4EDD-AF4A-36BC2279F2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6-4EDD-AF4A-36BC2279F2AE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6-4EDD-AF4A-36BC2279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E8-43C5-B4A7-27EF3F37C9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E8-43C5-B4A7-27EF3F37C93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8-43C5-B4A7-27EF3F37C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8-4C10-83D4-7DFF1570E4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8-4C10-83D4-7DFF1570E4E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F8-4C10-83D4-7DFF1570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8-4163-8E61-28F22AE178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8-4163-8E61-28F22AE178B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8-4163-8E61-28F22AE17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B-41BA-B506-8FE066BEEE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chemeClr val="tx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B-41BA-B506-8FE066BEEEB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B-41BA-B506-8FE066BEE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9850" cap="sq">
              <a:solidFill>
                <a:srgbClr val="E7EDE9"/>
              </a:solidFill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9850" cap="sq">
                <a:solidFill>
                  <a:srgbClr val="E7EDE9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E7-4826-A0CC-D395511298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rgbClr val="E7EDE9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E7-4826-A0CC-D39551129873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E7-4826-A0CC-D39551129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1-416D-849A-F6EC07BA4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rgbClr val="E7EDE9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1-416D-849A-F6EC07BA4514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1-416D-849A-F6EC07BA4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2-4632-B36A-24831D2702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rgbClr val="E7EDE9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52-4632-B36A-24831D270253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52-4632-B36A-24831D270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6-4626-80D5-35653881A9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9850" cap="sq">
                <a:solidFill>
                  <a:srgbClr val="E7EDE9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6-4626-80D5-35653881A914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6-4626-80D5-35653881A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Frutas / verduras ecológicas</c:v>
                </c:pt>
                <c:pt idx="1">
                  <c:v>Aceite ecológico</c:v>
                </c:pt>
                <c:pt idx="2">
                  <c:v>Carne ecológica</c:v>
                </c:pt>
                <c:pt idx="3">
                  <c:v>Vinos y bebidas ecológicas</c:v>
                </c:pt>
                <c:pt idx="4">
                  <c:v>Ropa y calzado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0.34</c:v>
                </c:pt>
                <c:pt idx="2">
                  <c:v>0.27</c:v>
                </c:pt>
                <c:pt idx="3">
                  <c:v>0.15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E-4F16-8ACD-C44A3CBC03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Frutas / verduras ecológicas</c:v>
                </c:pt>
                <c:pt idx="1">
                  <c:v>Aceite ecológico</c:v>
                </c:pt>
                <c:pt idx="2">
                  <c:v>Carne ecológica</c:v>
                </c:pt>
                <c:pt idx="3">
                  <c:v>Vinos y bebidas ecológicas</c:v>
                </c:pt>
                <c:pt idx="4">
                  <c:v>Ropa y calzado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0.43</c:v>
                </c:pt>
                <c:pt idx="1">
                  <c:v>0.35</c:v>
                </c:pt>
                <c:pt idx="2">
                  <c:v>0.3</c:v>
                </c:pt>
                <c:pt idx="3">
                  <c:v>0.28000000000000003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E-4F16-8ACD-C44A3CBC03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762046367"/>
        <c:axId val="662574975"/>
      </c:barChart>
      <c:catAx>
        <c:axId val="762046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2574975"/>
        <c:crosses val="autoZero"/>
        <c:auto val="1"/>
        <c:lblAlgn val="ctr"/>
        <c:lblOffset val="100"/>
        <c:noMultiLvlLbl val="0"/>
      </c:catAx>
      <c:valAx>
        <c:axId val="662574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8954657954401E-2"/>
          <c:y val="2.6536334072880894E-2"/>
          <c:w val="0.86816306295933665"/>
          <c:h val="0.94692733185423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  <c:pt idx="4">
                  <c:v>Destine una donación a una causa medioambiental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0.26</c:v>
                </c:pt>
                <c:pt idx="1">
                  <c:v>0.26</c:v>
                </c:pt>
                <c:pt idx="2">
                  <c:v>0.21</c:v>
                </c:pt>
                <c:pt idx="3">
                  <c:v>0.12</c:v>
                </c:pt>
                <c:pt idx="4">
                  <c:v>0.09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D-488F-9FEB-89309071BE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A-4B88-961B-61ADBC4C4D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A-4B88-961B-61ADBC4C4DBF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0.41</c:v>
                </c:pt>
                <c:pt idx="1">
                  <c:v>0.59000000000000008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A-4B88-961B-61ADBC4C4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8954657954401E-2"/>
          <c:y val="2.6536334072880894E-2"/>
          <c:w val="0.86816306295933665"/>
          <c:h val="0.94692733185423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0.37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6-41F2-8431-45ED8387F8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1-4ABE-B69C-0890ABE93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1-4ABE-B69C-0890ABE93AA9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1-4ABE-B69C-0890ABE9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8954657954401E-2"/>
          <c:y val="2.6536334072880894E-2"/>
          <c:w val="0.86816306295933665"/>
          <c:h val="0.94692733185423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Esté certificada como compañía socialmente responsable</c:v>
                </c:pt>
                <c:pt idx="1">
                  <c:v>Te permita conocer la huella medioambiental de ese producto</c:v>
                </c:pt>
                <c:pt idx="2">
                  <c:v>Esté vinculada claramente a los ODS (objetivos de desarrollo sostenible, agenda 2030)</c:v>
                </c:pt>
                <c:pt idx="3">
                  <c:v>Realice una donación a una causa social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0.45</c:v>
                </c:pt>
                <c:pt idx="1">
                  <c:v>0.37</c:v>
                </c:pt>
                <c:pt idx="2">
                  <c:v>0.13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6-41F2-8431-45ED8387F8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762046367"/>
        <c:axId val="662574975"/>
      </c:barChart>
      <c:catAx>
        <c:axId val="762046367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62574975"/>
        <c:crossesAt val="-0.30000000000000004"/>
        <c:auto val="1"/>
        <c:lblAlgn val="ctr"/>
        <c:lblOffset val="100"/>
        <c:noMultiLvlLbl val="0"/>
      </c:catAx>
      <c:valAx>
        <c:axId val="66257497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6204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8-4163-8E61-28F22AE178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8-4163-8E61-28F22AE178B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F8-4163-8E61-28F22AE17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A-4B88-961B-61ADBC4C4D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A-4B88-961B-61ADBC4C4DBF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A-4B88-961B-61ADBC4C4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E-4F2B-BCFC-107756C3B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E-4F2B-BCFC-107756C3B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B-432B-8E4C-7D58243FDABF}"/>
              </c:ext>
            </c:extLst>
          </c:dPt>
          <c:cat>
            <c:strRef>
              <c:f>Hoja1!$A$2:$A$4</c:f>
              <c:strCache>
                <c:ptCount val="3"/>
                <c:pt idx="0">
                  <c:v>Directamente a través de mi banco</c:v>
                </c:pt>
                <c:pt idx="1">
                  <c:v>A través de una aplicación que conecta con mi/s cuenta/s bancaria/s</c:v>
                </c:pt>
                <c:pt idx="2">
                  <c:v>De otra manera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0.35</c:v>
                </c:pt>
                <c:pt idx="1">
                  <c:v>0.33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E-4F2B-BCFC-107756C3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1065252411522"/>
          <c:y val="0"/>
          <c:w val="0.5799785575707519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ln w="6350" cap="sq">
              <a:noFill/>
              <a:bevel/>
            </a:ln>
          </c:spPr>
          <c:dPt>
            <c:idx val="0"/>
            <c:bubble3D val="0"/>
            <c:spPr>
              <a:solidFill>
                <a:schemeClr val="accent1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6-49BC-A50D-FF55B8B12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sq">
                <a:noFill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6-49BC-A50D-FF55B8B12401}"/>
              </c:ext>
            </c:extLst>
          </c:dPt>
          <c:cat>
            <c:strRef>
              <c:f>Hoja1!$A$2:$A$3</c:f>
              <c:strCache>
                <c:ptCount val="2"/>
                <c:pt idx="0">
                  <c:v>No tengo presupuesto para
realizar las compras previstas</c:v>
                </c:pt>
                <c:pt idx="1">
                  <c:v>Prefiero destinar el importe
previsto para dicha compra al
ahorro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D6-49BC-A50D-FF55B8B12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BNPP Sans" panose="02000000000000000000" pitchFamily="50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FEF6-0E2E-4377-8039-739B1A2F2AFD}" type="datetimeFigureOut">
              <a:rPr lang="es-ES" smtClean="0">
                <a:latin typeface="BNPP Sans" panose="02000000000000000000" pitchFamily="50" charset="0"/>
              </a:rPr>
              <a:t>05/06/2024</a:t>
            </a:fld>
            <a:endParaRPr lang="es-ES" dirty="0">
              <a:latin typeface="BNPP Sans" panose="02000000000000000000" pitchFamily="50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BNPP Sans" panose="02000000000000000000" pitchFamily="50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DD18-E6D1-44A9-9CE6-E10C42CDB249}" type="slidenum">
              <a:rPr lang="es-ES" smtClean="0">
                <a:latin typeface="BNPP Sans" panose="02000000000000000000" pitchFamily="50" charset="0"/>
              </a:rPr>
              <a:t>‹Nº›</a:t>
            </a:fld>
            <a:endParaRPr lang="es-ES" dirty="0">
              <a:latin typeface="BNPP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6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NPP Sans" panose="020000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NPP Sans" panose="02000000000000000000" pitchFamily="50" charset="0"/>
              </a:defRPr>
            </a:lvl1pPr>
          </a:lstStyle>
          <a:p>
            <a:fld id="{3166B6E1-3564-4A3B-BB8C-DD792E7486B7}" type="datetimeFigureOut">
              <a:rPr lang="es-ES" smtClean="0"/>
              <a:pPr/>
              <a:t>05/06/2024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NPP Sans" panose="020000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NPP Sans" panose="02000000000000000000" pitchFamily="50" charset="0"/>
              </a:defRPr>
            </a:lvl1pPr>
          </a:lstStyle>
          <a:p>
            <a:fld id="{8221496A-0897-4297-8F4A-4C7078BB90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32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NPP Sans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756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4832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361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el texto he puesto solo el texto y ajustado la cifra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766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719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385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828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ha separado en dos (ver anterior)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621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688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353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5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8942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0250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97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6127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824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Resumir textos?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4265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se ha desdoblado y he incluido tablas aunque no estaban indicadas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237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Ver comentario </a:t>
            </a:r>
            <a:r>
              <a:rPr lang="es-ES" dirty="0" err="1"/>
              <a:t>slide</a:t>
            </a:r>
            <a:r>
              <a:rPr lang="es-ES" dirty="0"/>
              <a:t> anterior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005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39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separa en 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ha separado (ver anterior)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920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19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00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113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024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100" dirty="0">
              <a:latin typeface="Helvetica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1496A-0897-4297-8F4A-4C7078BB905B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4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8" indent="0" algn="ctr">
              <a:buNone/>
              <a:defRPr sz="2000"/>
            </a:lvl2pPr>
            <a:lvl3pPr marL="914456" indent="0" algn="ctr">
              <a:buNone/>
              <a:defRPr sz="1800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1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2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4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2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0"/>
              <a:ext cx="12185506" cy="5041900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5041900"/>
              <a:ext cx="12185506" cy="1816100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sp>
        <p:nvSpPr>
          <p:cNvPr id="44" name="Título 43">
            <a:extLst>
              <a:ext uri="{FF2B5EF4-FFF2-40B4-BE49-F238E27FC236}">
                <a16:creationId xmlns:a16="http://schemas.microsoft.com/office/drawing/2014/main" id="{CE0D9758-56D6-89DF-BCB5-E8F6A8DA7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" name="Marcador de texto 44">
            <a:extLst>
              <a:ext uri="{FF2B5EF4-FFF2-40B4-BE49-F238E27FC236}">
                <a16:creationId xmlns:a16="http://schemas.microsoft.com/office/drawing/2014/main" id="{863D9E68-79A3-C49B-2986-23239327E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04D60D-DD28-C371-D960-1FD6EC8D5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0B4B30-D646-EAEF-EA4A-DB4802C81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>
            <a:off x="0" y="-1"/>
            <a:ext cx="12192000" cy="6858000"/>
            <a:chOff x="0" y="-1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-1"/>
              <a:ext cx="12185506" cy="5859383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5859383"/>
              <a:ext cx="12185506" cy="998616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5FAD1D7-859B-34D6-DD91-7A911239F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4FA497-7992-E627-A34E-BE80A7675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7" name="Título 43">
            <a:extLst>
              <a:ext uri="{FF2B5EF4-FFF2-40B4-BE49-F238E27FC236}">
                <a16:creationId xmlns:a16="http://schemas.microsoft.com/office/drawing/2014/main" id="{D885466E-9496-B20B-D981-74C397D53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44">
            <a:extLst>
              <a:ext uri="{FF2B5EF4-FFF2-40B4-BE49-F238E27FC236}">
                <a16:creationId xmlns:a16="http://schemas.microsoft.com/office/drawing/2014/main" id="{A98EC312-BF29-768C-5A4F-710003EF1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12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E3BAB01-CF71-7F25-0D84-B9E58DD12B12}"/>
              </a:ext>
            </a:extLst>
          </p:cNvPr>
          <p:cNvGrpSpPr/>
          <p:nvPr userDrawn="1"/>
        </p:nvGrpSpPr>
        <p:grpSpPr>
          <a:xfrm>
            <a:off x="-44958" y="0"/>
            <a:ext cx="12236957" cy="6858000"/>
            <a:chOff x="0" y="-1"/>
            <a:chExt cx="12185506" cy="6858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3F427E5-9373-EC89-16C1-FDB3CD27BCC2}"/>
                </a:ext>
              </a:extLst>
            </p:cNvPr>
            <p:cNvSpPr/>
            <p:nvPr userDrawn="1"/>
          </p:nvSpPr>
          <p:spPr>
            <a:xfrm>
              <a:off x="0" y="-1"/>
              <a:ext cx="12185506" cy="5859383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09DDCB6-1DDD-09E3-B1CC-9F1C2418D0CB}"/>
                </a:ext>
              </a:extLst>
            </p:cNvPr>
            <p:cNvSpPr/>
            <p:nvPr userDrawn="1"/>
          </p:nvSpPr>
          <p:spPr>
            <a:xfrm>
              <a:off x="0" y="5859383"/>
              <a:ext cx="12185506" cy="998616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D02A3326-9C4F-EB2B-C304-37A51ED76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910B0-91D5-A961-3DF1-80A102D307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20" name="Título 43">
            <a:extLst>
              <a:ext uri="{FF2B5EF4-FFF2-40B4-BE49-F238E27FC236}">
                <a16:creationId xmlns:a16="http://schemas.microsoft.com/office/drawing/2014/main" id="{64DB20A4-99B0-9E4C-9F99-E768FAD4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texto 44">
            <a:extLst>
              <a:ext uri="{FF2B5EF4-FFF2-40B4-BE49-F238E27FC236}">
                <a16:creationId xmlns:a16="http://schemas.microsoft.com/office/drawing/2014/main" id="{C40242A7-302D-AF4B-B68F-1FEAE3468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601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F427E5-9373-EC89-16C1-FDB3CD27BCC2}"/>
              </a:ext>
            </a:extLst>
          </p:cNvPr>
          <p:cNvSpPr/>
          <p:nvPr userDrawn="1"/>
        </p:nvSpPr>
        <p:spPr>
          <a:xfrm>
            <a:off x="-44958" y="0"/>
            <a:ext cx="12236957" cy="6858000"/>
          </a:xfrm>
          <a:prstGeom prst="rect">
            <a:avLst/>
          </a:prstGeom>
          <a:gradFill flip="none" rotWithShape="1">
            <a:gsLst>
              <a:gs pos="0">
                <a:srgbClr val="CED7DB"/>
              </a:gs>
              <a:gs pos="100000">
                <a:srgbClr val="B0BE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B8C9C3-36E7-8968-563B-4408F62479F6}"/>
              </a:ext>
            </a:extLst>
          </p:cNvPr>
          <p:cNvSpPr/>
          <p:nvPr userDrawn="1"/>
        </p:nvSpPr>
        <p:spPr>
          <a:xfrm>
            <a:off x="-44958" y="0"/>
            <a:ext cx="12236957" cy="6858000"/>
          </a:xfrm>
          <a:prstGeom prst="rect">
            <a:avLst/>
          </a:prstGeom>
          <a:gradFill flip="none" rotWithShape="1">
            <a:gsLst>
              <a:gs pos="3000">
                <a:schemeClr val="tx1">
                  <a:lumMod val="75000"/>
                  <a:alpha val="85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1A4CAC-465A-0659-62D7-4FE243750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1A2B54-1D21-4421-C2F6-C544B9683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11" name="Título 43">
            <a:extLst>
              <a:ext uri="{FF2B5EF4-FFF2-40B4-BE49-F238E27FC236}">
                <a16:creationId xmlns:a16="http://schemas.microsoft.com/office/drawing/2014/main" id="{45D41B7A-A5F5-A80E-204C-6EA71C412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texto 44">
            <a:extLst>
              <a:ext uri="{FF2B5EF4-FFF2-40B4-BE49-F238E27FC236}">
                <a16:creationId xmlns:a16="http://schemas.microsoft.com/office/drawing/2014/main" id="{55E6B5EF-C2F5-F292-5A6C-39CABB8E6D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spcBef>
                <a:spcPts val="1200"/>
              </a:spcBef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402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 rot="5400000">
            <a:off x="2667000" y="-2667000"/>
            <a:ext cx="6858000" cy="12192000"/>
            <a:chOff x="0" y="0"/>
            <a:chExt cx="12185506" cy="6858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0" y="0"/>
              <a:ext cx="12185506" cy="4232672"/>
            </a:xfrm>
            <a:prstGeom prst="rect">
              <a:avLst/>
            </a:prstGeom>
            <a:gradFill flip="none" rotWithShape="1">
              <a:gsLst>
                <a:gs pos="0">
                  <a:srgbClr val="CED7DB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0" y="4232672"/>
              <a:ext cx="12185506" cy="2625328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009EAAC-B588-B284-8578-D754A4A63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9C4C29-B271-7C17-DB9F-4E8728B649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7" name="Título 43">
            <a:extLst>
              <a:ext uri="{FF2B5EF4-FFF2-40B4-BE49-F238E27FC236}">
                <a16:creationId xmlns:a16="http://schemas.microsoft.com/office/drawing/2014/main" id="{402C6651-E8E3-0ABA-44DA-F25537DEA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44">
            <a:extLst>
              <a:ext uri="{FF2B5EF4-FFF2-40B4-BE49-F238E27FC236}">
                <a16:creationId xmlns:a16="http://schemas.microsoft.com/office/drawing/2014/main" id="{1E5925F3-3536-7FE9-D30D-EFDC80FCC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19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F1D024D-182F-9387-8E20-FC65DC7F3086}"/>
              </a:ext>
            </a:extLst>
          </p:cNvPr>
          <p:cNvGrpSpPr/>
          <p:nvPr userDrawn="1"/>
        </p:nvGrpSpPr>
        <p:grpSpPr>
          <a:xfrm rot="16200000">
            <a:off x="2666998" y="-2666999"/>
            <a:ext cx="6858004" cy="12191992"/>
            <a:chOff x="5" y="2"/>
            <a:chExt cx="12185509" cy="685799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9EE3B6D-4E12-6138-D3F0-42D8E59E703F}"/>
                </a:ext>
              </a:extLst>
            </p:cNvPr>
            <p:cNvSpPr/>
            <p:nvPr userDrawn="1"/>
          </p:nvSpPr>
          <p:spPr>
            <a:xfrm>
              <a:off x="5" y="2"/>
              <a:ext cx="12185506" cy="3159578"/>
            </a:xfrm>
            <a:prstGeom prst="rect">
              <a:avLst/>
            </a:prstGeom>
            <a:gradFill flip="none" rotWithShape="1">
              <a:gsLst>
                <a:gs pos="0">
                  <a:srgbClr val="C2CDD2"/>
                </a:gs>
                <a:gs pos="100000">
                  <a:srgbClr val="B0BE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A3E27DA-17F1-62C8-B28C-62E6AC639115}"/>
                </a:ext>
              </a:extLst>
            </p:cNvPr>
            <p:cNvSpPr/>
            <p:nvPr userDrawn="1"/>
          </p:nvSpPr>
          <p:spPr>
            <a:xfrm>
              <a:off x="7" y="3159578"/>
              <a:ext cx="12185507" cy="3698420"/>
            </a:xfrm>
            <a:prstGeom prst="rect">
              <a:avLst/>
            </a:prstGeom>
            <a:gradFill flip="none" rotWithShape="1">
              <a:gsLst>
                <a:gs pos="0">
                  <a:srgbClr val="D1DADD"/>
                </a:gs>
                <a:gs pos="100000">
                  <a:srgbClr val="ECEFF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</p:grp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70494CC5-2524-C5DE-F9EB-C3204771F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481" y="6469654"/>
            <a:ext cx="3197225" cy="38834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>
              <a:defRPr sz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2pPr>
            <a:lvl3pPr>
              <a:defRPr sz="11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3pPr>
            <a:lvl4pPr>
              <a:defRPr sz="105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4pPr>
            <a:lvl5pPr>
              <a:defRPr sz="105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9C4C29-B271-7C17-DB9F-4E8728B64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2" cy="576619"/>
          </a:xfrm>
          <a:prstGeom prst="rect">
            <a:avLst/>
          </a:prstGeom>
        </p:spPr>
      </p:pic>
      <p:sp>
        <p:nvSpPr>
          <p:cNvPr id="3" name="Título 43">
            <a:extLst>
              <a:ext uri="{FF2B5EF4-FFF2-40B4-BE49-F238E27FC236}">
                <a16:creationId xmlns:a16="http://schemas.microsoft.com/office/drawing/2014/main" id="{78AAED3D-DECC-486B-5127-BEC286F4D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551" y="223137"/>
            <a:ext cx="10515600" cy="3791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44">
            <a:extLst>
              <a:ext uri="{FF2B5EF4-FFF2-40B4-BE49-F238E27FC236}">
                <a16:creationId xmlns:a16="http://schemas.microsoft.com/office/drawing/2014/main" id="{725B1FA8-1259-CAB1-2B4B-A739CA8B1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57" y="510271"/>
            <a:ext cx="7257949" cy="38834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defRPr sz="1600" b="1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484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5BA10D9-DB35-A0F1-5699-49398C159A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8BDE8C8-F7D2-8F01-05B7-6BC100AF8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9"/>
            <a:ext cx="5143500" cy="2090808"/>
          </a:xfrm>
        </p:spPr>
        <p:txBody>
          <a:bodyPr rtlCol="0" anchor="b">
            <a:noAutofit/>
          </a:bodyPr>
          <a:lstStyle>
            <a:lvl1pPr algn="ctr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01F077B6-FD6A-6518-B0B8-1F10085C5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3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7B69A46-5235-7E47-9BB7-F55600120B41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id="{99155626-A497-624F-BB97-9DC11F7C3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id="{AB8024AB-F805-6875-A06F-006EC8F6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88B81E-50C1-F6A1-2365-D699B9492993}"/>
              </a:ext>
            </a:extLst>
          </p:cNvPr>
          <p:cNvCxnSpPr>
            <a:cxnSpLocks/>
          </p:cNvCxnSpPr>
          <p:nvPr userDrawn="1"/>
        </p:nvCxnSpPr>
        <p:spPr>
          <a:xfrm>
            <a:off x="6353834" y="450980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CCAC5345-3F54-5569-7281-B8551D67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5" y="175189"/>
            <a:ext cx="1278370" cy="553356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CD118B-45D6-8E7A-A4ED-C82701F2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902" y="6112988"/>
            <a:ext cx="789823" cy="5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88B81E-50C1-F6A1-2365-D699B9492993}"/>
              </a:ext>
            </a:extLst>
          </p:cNvPr>
          <p:cNvCxnSpPr>
            <a:cxnSpLocks/>
          </p:cNvCxnSpPr>
          <p:nvPr userDrawn="1"/>
        </p:nvCxnSpPr>
        <p:spPr>
          <a:xfrm>
            <a:off x="6562601" y="513845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3B23BA7-847D-FB56-7916-2D50ABC50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14F5D6-0BCA-14CD-477D-BFC133CADA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6537" y="2801939"/>
            <a:ext cx="5143500" cy="125571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ctr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4" name="Marcador de posición de imagen 12">
            <a:extLst>
              <a:ext uri="{FF2B5EF4-FFF2-40B4-BE49-F238E27FC236}">
                <a16:creationId xmlns:a16="http://schemas.microsoft.com/office/drawing/2014/main" id="{D2912480-D6A3-F18D-B93F-675B014AD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113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00E59CC-2EDF-BB22-09D1-9C3C8798A8BA}"/>
              </a:ext>
            </a:extLst>
          </p:cNvPr>
          <p:cNvGrpSpPr/>
          <p:nvPr userDrawn="1"/>
        </p:nvGrpSpPr>
        <p:grpSpPr>
          <a:xfrm>
            <a:off x="-17410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8" name="Forma libre 5">
              <a:extLst>
                <a:ext uri="{FF2B5EF4-FFF2-40B4-BE49-F238E27FC236}">
                  <a16:creationId xmlns:a16="http://schemas.microsoft.com/office/drawing/2014/main" id="{8E123AE0-EB9F-60CB-E39E-8A0583D40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  <p:sp>
          <p:nvSpPr>
            <p:cNvPr id="14" name="Forma libre 6">
              <a:extLst>
                <a:ext uri="{FF2B5EF4-FFF2-40B4-BE49-F238E27FC236}">
                  <a16:creationId xmlns:a16="http://schemas.microsoft.com/office/drawing/2014/main" id="{33DE3A7A-B916-59EC-4032-7F9E645C8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EBC939C-524B-3830-9FDC-1EBF0695CCFD}"/>
              </a:ext>
            </a:extLst>
          </p:cNvPr>
          <p:cNvCxnSpPr>
            <a:cxnSpLocks/>
          </p:cNvCxnSpPr>
          <p:nvPr userDrawn="1"/>
        </p:nvCxnSpPr>
        <p:spPr>
          <a:xfrm>
            <a:off x="6562601" y="407165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5FBE35F5-84DB-0541-EAD2-531B7A085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sp>
        <p:nvSpPr>
          <p:cNvPr id="20" name="Subtítulo 2">
            <a:extLst>
              <a:ext uri="{FF2B5EF4-FFF2-40B4-BE49-F238E27FC236}">
                <a16:creationId xmlns:a16="http://schemas.microsoft.com/office/drawing/2014/main" id="{150F0767-7A40-2913-6C21-5844C24E836D}"/>
              </a:ext>
            </a:extLst>
          </p:cNvPr>
          <p:cNvSpPr txBox="1">
            <a:spLocks/>
          </p:cNvSpPr>
          <p:nvPr userDrawn="1"/>
        </p:nvSpPr>
        <p:spPr>
          <a:xfrm>
            <a:off x="6557509" y="4121148"/>
            <a:ext cx="5201556" cy="101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400" dirty="0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3B3E5E9-633E-447D-0B8D-AC6304B5E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7509" y="4159902"/>
            <a:ext cx="5201556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s-ES" sz="4000"/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79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4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489131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4891314"/>
            <a:ext cx="12192000" cy="1966685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73641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88B81E-50C1-F6A1-2365-D699B9492993}"/>
              </a:ext>
            </a:extLst>
          </p:cNvPr>
          <p:cNvCxnSpPr>
            <a:cxnSpLocks/>
          </p:cNvCxnSpPr>
          <p:nvPr userDrawn="1"/>
        </p:nvCxnSpPr>
        <p:spPr>
          <a:xfrm>
            <a:off x="6562601" y="517655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3B23BA7-847D-FB56-7916-2D50ABC50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14F5D6-0BCA-14CD-477D-BFC133CADA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6537" y="2840039"/>
            <a:ext cx="5143500" cy="125571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ctr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4" name="Marcador de posición de imagen 12">
            <a:extLst>
              <a:ext uri="{FF2B5EF4-FFF2-40B4-BE49-F238E27FC236}">
                <a16:creationId xmlns:a16="http://schemas.microsoft.com/office/drawing/2014/main" id="{D2912480-D6A3-F18D-B93F-675B014AD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113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00E59CC-2EDF-BB22-09D1-9C3C8798A8BA}"/>
              </a:ext>
            </a:extLst>
          </p:cNvPr>
          <p:cNvGrpSpPr/>
          <p:nvPr userDrawn="1"/>
        </p:nvGrpSpPr>
        <p:grpSpPr>
          <a:xfrm>
            <a:off x="-17410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8" name="Forma libre 5">
              <a:extLst>
                <a:ext uri="{FF2B5EF4-FFF2-40B4-BE49-F238E27FC236}">
                  <a16:creationId xmlns:a16="http://schemas.microsoft.com/office/drawing/2014/main" id="{8E123AE0-EB9F-60CB-E39E-8A0583D40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  <p:sp>
          <p:nvSpPr>
            <p:cNvPr id="14" name="Forma libre 6">
              <a:extLst>
                <a:ext uri="{FF2B5EF4-FFF2-40B4-BE49-F238E27FC236}">
                  <a16:creationId xmlns:a16="http://schemas.microsoft.com/office/drawing/2014/main" id="{33DE3A7A-B916-59EC-4032-7F9E645C8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EBC939C-524B-3830-9FDC-1EBF0695CCFD}"/>
              </a:ext>
            </a:extLst>
          </p:cNvPr>
          <p:cNvCxnSpPr>
            <a:cxnSpLocks/>
          </p:cNvCxnSpPr>
          <p:nvPr userDrawn="1"/>
        </p:nvCxnSpPr>
        <p:spPr>
          <a:xfrm>
            <a:off x="6562601" y="410975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5FBE35F5-84DB-0541-EAD2-531B7A085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sp>
        <p:nvSpPr>
          <p:cNvPr id="20" name="Subtítulo 2">
            <a:extLst>
              <a:ext uri="{FF2B5EF4-FFF2-40B4-BE49-F238E27FC236}">
                <a16:creationId xmlns:a16="http://schemas.microsoft.com/office/drawing/2014/main" id="{150F0767-7A40-2913-6C21-5844C24E836D}"/>
              </a:ext>
            </a:extLst>
          </p:cNvPr>
          <p:cNvSpPr txBox="1">
            <a:spLocks/>
          </p:cNvSpPr>
          <p:nvPr userDrawn="1"/>
        </p:nvSpPr>
        <p:spPr>
          <a:xfrm>
            <a:off x="6557509" y="4159248"/>
            <a:ext cx="5201556" cy="101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400" dirty="0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3B3E5E9-633E-447D-0B8D-AC6304B5E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7509" y="4198002"/>
            <a:ext cx="5201556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s-ES" sz="4000"/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862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D5DC582-2B47-AACE-DCE9-B40864B30768}"/>
              </a:ext>
            </a:extLst>
          </p:cNvPr>
          <p:cNvSpPr txBox="1"/>
          <p:nvPr userDrawn="1"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Bar1</a:t>
            </a:r>
          </a:p>
        </p:txBody>
      </p:sp>
    </p:spTree>
    <p:extLst>
      <p:ext uri="{BB962C8B-B14F-4D97-AF65-F5344CB8AC3E}">
        <p14:creationId xmlns:p14="http://schemas.microsoft.com/office/powerpoint/2010/main" val="1586597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558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5588000"/>
            <a:ext cx="12192000" cy="1269999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s-ES"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69897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6319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6319837"/>
            <a:ext cx="12192000" cy="538162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s-ES"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822141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558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5207000"/>
            <a:ext cx="12192000" cy="1650999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5168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4891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4891314"/>
            <a:ext cx="12192000" cy="1966685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5530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3820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3820550"/>
            <a:ext cx="12192000" cy="303745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31063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3820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81268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4686300" y="0"/>
            <a:ext cx="7505700" cy="699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538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8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2790825" y="0"/>
            <a:ext cx="9401175" cy="699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0846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2531444" y="0"/>
            <a:ext cx="9660556" cy="6997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864503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60579">
                <a:srgbClr val="F6F8F7"/>
              </a:gs>
              <a:gs pos="0">
                <a:srgbClr val="D0D3D1"/>
              </a:gs>
              <a:gs pos="8000">
                <a:srgbClr val="E8EEEA"/>
              </a:gs>
              <a:gs pos="100000">
                <a:srgbClr val="F7FAF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lang="es-ES" sz="2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/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D8FD7B-178B-F03A-9D13-BF5A46CBE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16949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A4875-CDED-4F7A-B1D7-1F903A00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DCFB0E-F2D7-3499-5CFC-FB4A84B31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AB5533-3AB6-44BE-8CB2-4E947574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9E175-408C-C5CB-3F02-74D90C96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7B952-A59F-D972-6148-2A64FCDC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860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1C92C-0B06-4225-E3ED-3202161D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7F100-0B09-3C97-3743-1D269697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7A40E-5504-6C20-6507-2A772AEE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D47DBF-93B5-E29A-F026-95762BFD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AAFD0-DE50-73C2-F8A2-3959ED7F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227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2BD2F-76AD-78E1-2DDD-E0184FBA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FCF0B-ECA1-5BD6-08E3-1A8845D6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1D05B-C188-1C19-B71A-B51451A5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06D5B-CC9A-F3E0-1AA7-7A10F31B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C1066-4D41-3BA6-148C-07561D20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633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8AFF9-7724-CF85-9113-A6E3BD77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EB6810-E107-627E-BCFE-604BE50BE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DE1304-7008-7595-6DE3-5F83A3AE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9FF691-C39E-F7CB-DF38-749343FC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A65849-858D-EEB2-82AD-79D07C9D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DEE4E0-7976-C843-9A58-26108C29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211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4DFC6-1166-A02E-0690-A1E69D12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E6C6B3-FD39-F067-5E64-29EDC6F0B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8D4DEE-88FF-BFF3-A6ED-156D67BB0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EA4E18-0EC5-FBDD-175B-153CF314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1014F5-2948-A8BB-42CA-8336B627D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DB5682-5602-7490-5CBE-21D8CF6B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D8BB8A-615A-BCD6-AB7B-A4135A91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BE4197-499C-C315-2C95-A05D4480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049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A1C19-7000-A5DA-D63B-A03A5E10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FBFB0C-6533-F75F-DB4D-6BBF32B2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41D546-6FAD-D49A-9523-D4E6998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463320-6103-F375-CC68-9AA63148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59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CF09F-172B-F8AF-D455-A6D5B78D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5CD23E-821D-97CF-F729-BE71FBBB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650C53-833D-81D5-14E1-E20B1ADB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0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16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3DE7B-6633-255C-CEE3-53792BB6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35A883-B33B-00E1-59A4-5F7F9C38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F77C94-5254-6AA4-FD86-76BFCA351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46C7E7-F1B5-EDD0-80B7-AE0870C1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AF1DBA-E811-31F3-D4FE-A6A085D6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59AFC5-5986-EF75-58ED-671D819E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09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D8BC0-1F6D-3475-05D6-C0D787BD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211331-0E01-084C-9748-7D613F777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EBF910-7048-41FE-B178-E29E7AEDF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C60237-B138-521A-48FB-411DD583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474AAD-BA5C-608C-2F2F-8E1CFDC7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4D57B1-5F26-9229-D500-7F4DAD77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708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3FB15-D22F-277A-30FD-9E039601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1E957F-CBF1-FC63-A767-8B76328D7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EDE47-27E3-9BEC-795C-F4CB96CA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284FE-C183-8B4A-696F-0809A8C5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FD1D3-E591-3B6C-BC8E-5B2E2E6D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455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CF55E3-6AAC-8139-0788-41250DF04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1B0D4E-B8A3-3F98-514E-EBE1D748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00528-AC1C-6ADD-2DCD-F41577F2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D393A-8301-BA1C-4242-21C8D447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C2BB3-490A-10CE-17E6-5178E7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41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083F302-D80A-E62E-4913-DC84CF910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019"/>
            <a:ext cx="12192000" cy="1612238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2D12CB0-A8AA-4A8D-BABE-01C1E1A83294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401050" y="6176964"/>
            <a:ext cx="2952751" cy="54451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C8442D4-DA6C-40AB-99EA-033793331573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270962" y="217655"/>
            <a:ext cx="6466638" cy="594606"/>
          </a:xfrm>
        </p:spPr>
        <p:txBody>
          <a:bodyPr>
            <a:normAutofit/>
          </a:bodyPr>
          <a:lstStyle>
            <a:lvl1pPr>
              <a:defRPr sz="1600" b="1" baseline="0">
                <a:solidFill>
                  <a:srgbClr val="008357"/>
                </a:solidFill>
                <a:latin typeface="+mn-lt"/>
              </a:defRPr>
            </a:lvl1pPr>
          </a:lstStyle>
          <a:p>
            <a:r>
              <a:rPr lang="es-ES" dirty="0"/>
              <a:t>Titulo Principal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C84B02A-7564-5E86-0434-AFF34682232B}"/>
              </a:ext>
            </a:extLst>
          </p:cNvPr>
          <p:cNvSpPr/>
          <p:nvPr userDrawn="1"/>
        </p:nvSpPr>
        <p:spPr>
          <a:xfrm flipV="1">
            <a:off x="1041400" y="-3176"/>
            <a:ext cx="325153" cy="217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DDD23-C466-BD87-4441-7D2474F72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4A58A7-9FF8-FBA9-2472-EF52103BF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32B58-B647-CE55-6290-7581C223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C7AA8-1A89-5657-C0E6-91D5CA78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32FDB-1D3F-2064-074C-B0659F4A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479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80E45-F9B9-715F-CFDF-81FDCFE1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B0D63-CCFD-4F23-D86F-9934646A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5EE29-2819-08A2-DAD2-3F69ECF3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6DD032-9961-DA6C-39C2-02F00ED7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5756C1-B58B-6B3F-90A2-622BEB9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81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0D3EA-E981-F9D5-2916-B579B432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3FE1D-18E0-2649-95E9-B6CAC160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38C98C-E8D1-7414-62A6-4BC7E2DB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745F1-73EB-0BB1-630B-92390BF5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78AE3-3A71-0DAD-4581-7A8547AC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779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B5DCF-88F0-6A89-2515-FEBDDD29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EFAE2-850F-D07B-1B02-310F78D1E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948E38-2B07-9A4D-AD50-0642FD858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4CB96D-6FD0-5DD6-83AA-301243E7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BC1FAE-BAE6-5680-3D01-6BF8616D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C17DF-27BA-CBBF-8439-2E3C54E9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057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38345-E8A8-B59B-5C50-CD29AA3F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DE34DB-5B78-69EE-0821-054418B8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7D778F-B494-80F3-1756-36D21234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6C8CE2-E5D3-B776-63F9-7D7BB0295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594223-A0A4-06BF-424B-D7DAA484B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DE2DA8-6265-2AB2-02B2-0EE384ED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0998C6-259D-E893-5B08-2AEB5E35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96FD8-C8AB-90A8-1676-1A8EC7D0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84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8" indent="0">
              <a:buNone/>
              <a:defRPr sz="2000" b="1"/>
            </a:lvl2pPr>
            <a:lvl3pPr marL="914456" indent="0">
              <a:buNone/>
              <a:defRPr sz="1800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1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8" indent="0">
              <a:buNone/>
              <a:defRPr sz="2000" b="1"/>
            </a:lvl2pPr>
            <a:lvl3pPr marL="914456" indent="0">
              <a:buNone/>
              <a:defRPr sz="1800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1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2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1247C-00F2-7748-1F59-490DEBD3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3B15D4-BC2C-2943-B139-E301CC23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57DD75-518F-F3D0-4A71-0B101FFD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2A6024-41EC-E42A-21ED-2023ACE2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537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696DF2-5C29-E08A-020B-872B8B94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C2F391-F97E-F45C-7F9F-EECC2E2A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9FE5E0-E06C-E51A-674C-9E7C5723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779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64CF6-994A-AC06-8185-74218729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7B65C-FA17-99A4-597B-C6C0805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E7A520-CBB3-5003-2FF6-156151CDB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018AAE-5885-B76C-9B15-AE9EE0AF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D28ACC-4C9C-9ADC-BCD2-838A3EF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0ACF59-F68D-FA82-525D-068D133D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462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A5904-0B9F-8EB6-CB40-4381F7A3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F696E5-EBD3-DB8F-B7D9-EC191A3F0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968100-C233-97C7-2A0A-05238E755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E62C90-C72F-819F-6D71-CB4EF2EE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49EA81-876E-9CF6-303E-F1E27DC1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C5E181-018E-340C-5EC9-ADED9C7D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002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C0276-A77F-F796-6C4D-6EC3894F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2C9246-949B-D138-2BDE-E8A0D076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1896B-1DBE-F791-552B-E79F9358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4FD1B-49DC-DFA8-94C2-33CFAFFE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BFE0C-3D2E-7E93-C95C-02B21A0E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148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20CF0B-DF44-3649-99EB-0004106BC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E1200-EE53-366C-7E28-997B7AD67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BE2156-6D24-2C0F-3EDF-9DDF9427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7F9EB-71B3-69D1-4DFE-FF0D3310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53B7-1F51-2539-4AFC-C115F5D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34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88B81E-50C1-F6A1-2365-D699B9492993}"/>
              </a:ext>
            </a:extLst>
          </p:cNvPr>
          <p:cNvCxnSpPr>
            <a:cxnSpLocks/>
          </p:cNvCxnSpPr>
          <p:nvPr userDrawn="1"/>
        </p:nvCxnSpPr>
        <p:spPr>
          <a:xfrm>
            <a:off x="6562601" y="450980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3B23BA7-847D-FB56-7916-2D50ABC50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C14F5D6-0BCA-14CD-477D-BFC133CADA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6537" y="2173289"/>
            <a:ext cx="5143500" cy="125571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ctr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4" name="Marcador de posición de imagen 12">
            <a:extLst>
              <a:ext uri="{FF2B5EF4-FFF2-40B4-BE49-F238E27FC236}">
                <a16:creationId xmlns:a16="http://schemas.microsoft.com/office/drawing/2014/main" id="{D2912480-D6A3-F18D-B93F-675B014AD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113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00E59CC-2EDF-BB22-09D1-9C3C8798A8BA}"/>
              </a:ext>
            </a:extLst>
          </p:cNvPr>
          <p:cNvGrpSpPr/>
          <p:nvPr userDrawn="1"/>
        </p:nvGrpSpPr>
        <p:grpSpPr>
          <a:xfrm>
            <a:off x="-17410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8" name="Forma libre 5">
              <a:extLst>
                <a:ext uri="{FF2B5EF4-FFF2-40B4-BE49-F238E27FC236}">
                  <a16:creationId xmlns:a16="http://schemas.microsoft.com/office/drawing/2014/main" id="{8E123AE0-EB9F-60CB-E39E-8A0583D40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  <p:sp>
          <p:nvSpPr>
            <p:cNvPr id="14" name="Forma libre 6">
              <a:extLst>
                <a:ext uri="{FF2B5EF4-FFF2-40B4-BE49-F238E27FC236}">
                  <a16:creationId xmlns:a16="http://schemas.microsoft.com/office/drawing/2014/main" id="{33DE3A7A-B916-59EC-4032-7F9E645C8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800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EBC939C-524B-3830-9FDC-1EBF0695CCFD}"/>
              </a:ext>
            </a:extLst>
          </p:cNvPr>
          <p:cNvCxnSpPr>
            <a:cxnSpLocks/>
          </p:cNvCxnSpPr>
          <p:nvPr userDrawn="1"/>
        </p:nvCxnSpPr>
        <p:spPr>
          <a:xfrm>
            <a:off x="6562601" y="3443007"/>
            <a:ext cx="5191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5FBE35F5-84DB-0541-EAD2-531B7A085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70" y="175188"/>
            <a:ext cx="1649055" cy="71381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</p:spPr>
      </p:pic>
      <p:sp>
        <p:nvSpPr>
          <p:cNvPr id="20" name="Subtítulo 2">
            <a:extLst>
              <a:ext uri="{FF2B5EF4-FFF2-40B4-BE49-F238E27FC236}">
                <a16:creationId xmlns:a16="http://schemas.microsoft.com/office/drawing/2014/main" id="{150F0767-7A40-2913-6C21-5844C24E836D}"/>
              </a:ext>
            </a:extLst>
          </p:cNvPr>
          <p:cNvSpPr txBox="1">
            <a:spLocks/>
          </p:cNvSpPr>
          <p:nvPr userDrawn="1"/>
        </p:nvSpPr>
        <p:spPr>
          <a:xfrm>
            <a:off x="6557509" y="3492498"/>
            <a:ext cx="5201556" cy="101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400" dirty="0"/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3B3E5E9-633E-447D-0B8D-AC6304B5E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7509" y="3531252"/>
            <a:ext cx="5201556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s-ES" sz="4000"/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72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BD5DC582-2B47-AACE-DCE9-B40864B30768}"/>
              </a:ext>
            </a:extLst>
          </p:cNvPr>
          <p:cNvSpPr txBox="1"/>
          <p:nvPr userDrawn="1"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Bar1</a:t>
            </a:r>
          </a:p>
        </p:txBody>
      </p:sp>
    </p:spTree>
    <p:extLst>
      <p:ext uri="{BB962C8B-B14F-4D97-AF65-F5344CB8AC3E}">
        <p14:creationId xmlns:p14="http://schemas.microsoft.com/office/powerpoint/2010/main" val="607045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55880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5588000"/>
            <a:ext cx="12192000" cy="1269999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F50BFE-FB43-6D43-A106-0DAB78D65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80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55880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5207000"/>
            <a:ext cx="12192000" cy="1650999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s-ES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AC731E-B08D-9511-B5DC-AFA657DA0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82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489131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4891314"/>
            <a:ext cx="12192000" cy="1966685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7824C7-9E49-B9D6-195F-004ADED4F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54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382055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3820550"/>
            <a:ext cx="12192000" cy="303745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3E655E-B213-0B0A-9461-5FAAD5BD9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382055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2DE69-862F-7190-FEAA-EEEDABA84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4686300" y="0"/>
            <a:ext cx="7505700" cy="69977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9304E7-875F-702B-78FA-774BBCD3C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8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2790825" y="0"/>
            <a:ext cx="9401175" cy="69977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1DF53-27A9-4DA6-D019-2D2C36B3F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5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79CAFB-84CA-9BCD-CBF5-D1EA34D61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7EDE9"/>
              </a:gs>
              <a:gs pos="100000">
                <a:srgbClr val="E7ED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2531444" y="0"/>
            <a:ext cx="9660556" cy="699770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3E772C-01F3-11C6-FBB8-4C23FB743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8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F4DD7EF-A788-726C-314F-182A7AE6B75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60579">
                <a:srgbClr val="F6F8F7"/>
              </a:gs>
              <a:gs pos="0">
                <a:srgbClr val="D0D3D1"/>
              </a:gs>
              <a:gs pos="8000">
                <a:srgbClr val="E8EEEA"/>
              </a:gs>
              <a:gs pos="100000">
                <a:srgbClr val="F7FAF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FB024-AF29-BF64-4414-BA6A772F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39701"/>
            <a:ext cx="10134600" cy="469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EB35BF-F361-8DBE-B1F0-35D9E0B6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538163"/>
            <a:ext cx="10134600" cy="46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>
                <a:solidFill>
                  <a:schemeClr val="accent1"/>
                </a:solidFill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el estilo de subtítulo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B5D851-D989-EF54-15AF-202808044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550" y="121166"/>
            <a:ext cx="1971300" cy="8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0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A4875-CDED-4F7A-B1D7-1F903A00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DCFB0E-F2D7-3499-5CFC-FB4A84B31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AB5533-3AB6-44BE-8CB2-4E947574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9E175-408C-C5CB-3F02-74D90C96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7B952-A59F-D972-6148-2A64FCDC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0191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1C92C-0B06-4225-E3ED-3202161D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7F100-0B09-3C97-3743-1D269697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7A40E-5504-6C20-6507-2A772AEE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D47DBF-93B5-E29A-F026-95762BFD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AAFD0-DE50-73C2-F8A2-3959ED7F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721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2BD2F-76AD-78E1-2DDD-E0184FBA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FCF0B-ECA1-5BD6-08E3-1A8845D6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1D05B-C188-1C19-B71A-B51451A5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06D5B-CC9A-F3E0-1AA7-7A10F31B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C1066-4D41-3BA6-148C-07561D20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4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7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8AFF9-7724-CF85-9113-A6E3BD77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EB6810-E107-627E-BCFE-604BE50BE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DE1304-7008-7595-6DE3-5F83A3AE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9FF691-C39E-F7CB-DF38-749343FC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A65849-858D-EEB2-82AD-79D07C9D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DEE4E0-7976-C843-9A58-26108C29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921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4DFC6-1166-A02E-0690-A1E69D12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E6C6B3-FD39-F067-5E64-29EDC6F0B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8D4DEE-88FF-BFF3-A6ED-156D67BB0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EA4E18-0EC5-FBDD-175B-153CF314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1014F5-2948-A8BB-42CA-8336B627D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DB5682-5602-7490-5CBE-21D8CF6B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D8BB8A-615A-BCD6-AB7B-A4135A91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BE4197-499C-C315-2C95-A05D4480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736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A1C19-7000-A5DA-D63B-A03A5E10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FBFB0C-6533-F75F-DB4D-6BBF32B2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41D546-6FAD-D49A-9523-D4E6998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463320-6103-F375-CC68-9AA63148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179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CF09F-172B-F8AF-D455-A6D5B78D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5CD23E-821D-97CF-F729-BE71FBBB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650C53-833D-81D5-14E1-E20B1ADB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9821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3DE7B-6633-255C-CEE3-53792BB6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35A883-B33B-00E1-59A4-5F7F9C38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F77C94-5254-6AA4-FD86-76BFCA351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46C7E7-F1B5-EDD0-80B7-AE0870C1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AF1DBA-E811-31F3-D4FE-A6A085D6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59AFC5-5986-EF75-58ED-671D819E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06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D8BC0-1F6D-3475-05D6-C0D787BD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211331-0E01-084C-9748-7D613F777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EBF910-7048-41FE-B178-E29E7AEDF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C60237-B138-521A-48FB-411DD583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474AAD-BA5C-608C-2F2F-8E1CFDC7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4D57B1-5F26-9229-D500-7F4DAD77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819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3FB15-D22F-277A-30FD-9E039601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14301"/>
            <a:ext cx="10515600" cy="4699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1E957F-CBF1-FC63-A767-8B76328D7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EDE47-27E3-9BEC-795C-F4CB96CA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284FE-C183-8B4A-696F-0809A8C5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FD1D3-E591-3B6C-BC8E-5B2E2E6D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58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CF55E3-6AAC-8139-0788-41250DF04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1B0D4E-B8A3-3F98-514E-EBE1D748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00528-AC1C-6ADD-2DCD-F41577F2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3EA703-900E-4A9E-8F8D-FC117BFF8C2C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D393A-8301-BA1C-4242-21C8D447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C2BB3-490A-10CE-17E6-5178E7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DC7EB-957A-4E8A-A6BB-1F3C04E748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3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8" indent="0">
              <a:buNone/>
              <a:defRPr sz="1400"/>
            </a:lvl2pPr>
            <a:lvl3pPr marL="914456" indent="0">
              <a:buNone/>
              <a:defRPr sz="1200"/>
            </a:lvl3pPr>
            <a:lvl4pPr marL="1371686" indent="0">
              <a:buNone/>
              <a:defRPr sz="1000"/>
            </a:lvl4pPr>
            <a:lvl5pPr marL="1828914" indent="0">
              <a:buNone/>
              <a:defRPr sz="1000"/>
            </a:lvl5pPr>
            <a:lvl6pPr marL="2286143" indent="0">
              <a:buNone/>
              <a:defRPr sz="1000"/>
            </a:lvl6pPr>
            <a:lvl7pPr marL="2743371" indent="0">
              <a:buNone/>
              <a:defRPr sz="1000"/>
            </a:lvl7pPr>
            <a:lvl8pPr marL="3200600" indent="0">
              <a:buNone/>
              <a:defRPr sz="1000"/>
            </a:lvl8pPr>
            <a:lvl9pPr marL="365782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0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8" indent="0">
              <a:buNone/>
              <a:defRPr sz="2800"/>
            </a:lvl2pPr>
            <a:lvl3pPr marL="914456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8" indent="0">
              <a:buNone/>
              <a:defRPr sz="1400"/>
            </a:lvl2pPr>
            <a:lvl3pPr marL="914456" indent="0">
              <a:buNone/>
              <a:defRPr sz="1200"/>
            </a:lvl3pPr>
            <a:lvl4pPr marL="1371686" indent="0">
              <a:buNone/>
              <a:defRPr sz="1000"/>
            </a:lvl4pPr>
            <a:lvl5pPr marL="1828914" indent="0">
              <a:buNone/>
              <a:defRPr sz="1000"/>
            </a:lvl5pPr>
            <a:lvl6pPr marL="2286143" indent="0">
              <a:buNone/>
              <a:defRPr sz="1000"/>
            </a:lvl6pPr>
            <a:lvl7pPr marL="2743371" indent="0">
              <a:buNone/>
              <a:defRPr sz="1000"/>
            </a:lvl7pPr>
            <a:lvl8pPr marL="3200600" indent="0">
              <a:buNone/>
              <a:defRPr sz="1000"/>
            </a:lvl8pPr>
            <a:lvl9pPr marL="365782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6E7E-4112-4D9F-93AC-82DF5A5A9F5E}" type="datetimeFigureOut">
              <a:rPr lang="es-ES" smtClean="0"/>
              <a:t>05/06/2024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3E3D-E83E-4743-92CE-AB7C1107698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E403F4-42F9-9DC4-DBC1-52945C214B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963275" y="6642100"/>
            <a:ext cx="1193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371283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58" r:id="rId12"/>
    <p:sldLayoutId id="2147483761" r:id="rId13"/>
    <p:sldLayoutId id="2147483762" r:id="rId14"/>
    <p:sldLayoutId id="2147483764" r:id="rId15"/>
    <p:sldLayoutId id="2147483759" r:id="rId16"/>
    <p:sldLayoutId id="2147483765" r:id="rId17"/>
    <p:sldLayoutId id="2147483760" r:id="rId18"/>
    <p:sldLayoutId id="2147483825" r:id="rId19"/>
    <p:sldLayoutId id="2147483826" r:id="rId20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5" indent="-228615" algn="l" defTabSz="9144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3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2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0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29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58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86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14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44" indent="-228615" algn="l" defTabSz="9144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8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6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6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4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3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1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0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29" algn="l" defTabSz="9144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68F772-D690-7E0E-CB0E-BD92A070406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963275" y="6642100"/>
            <a:ext cx="1193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25553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8" r:id="rId2"/>
    <p:sldLayoutId id="2147483795" r:id="rId3"/>
    <p:sldLayoutId id="2147483828" r:id="rId4"/>
    <p:sldLayoutId id="2147483801" r:id="rId5"/>
    <p:sldLayoutId id="2147483792" r:id="rId6"/>
    <p:sldLayoutId id="2147483793" r:id="rId7"/>
    <p:sldLayoutId id="2147483797" r:id="rId8"/>
    <p:sldLayoutId id="2147483794" r:id="rId9"/>
    <p:sldLayoutId id="2147483800" r:id="rId10"/>
    <p:sldLayoutId id="2147483798" r:id="rId11"/>
    <p:sldLayoutId id="2147483799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8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2EA1E6-C2A6-14CF-71C9-A6A1EECD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183CB1-BD69-A52B-B8C6-351CBC349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F9B74-631D-A436-5960-DEBC03375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2C11-672D-44AA-B902-361F76390D2E}" type="datetimeFigureOut">
              <a:rPr lang="es-ES" smtClean="0"/>
              <a:t>05/06/2024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8964AE-9F89-2BA8-9AE5-99835DB4B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40781-774C-0D96-1CF1-D632F80BA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F545-EDB1-467C-9851-85E63E629F7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85E818-B1C2-A496-D570-5909D9CE80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963275" y="6642100"/>
            <a:ext cx="1193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14501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6DCC63-A759-DE52-1CF7-AB4A2214C5D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963275" y="6642100"/>
            <a:ext cx="11938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42924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png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microsoft.com/office/2007/relationships/hdphoto" Target="../media/hdphoto25.wdp"/><Relationship Id="rId2" Type="http://schemas.openxmlformats.org/officeDocument/2006/relationships/notesSlide" Target="../notesSlides/notesSlide14.xml"/><Relationship Id="rId16" Type="http://schemas.microsoft.com/office/2007/relationships/hdphoto" Target="../media/hdphoto27.wdp"/><Relationship Id="rId1" Type="http://schemas.openxmlformats.org/officeDocument/2006/relationships/slideLayout" Target="../slideLayouts/slideLayout24.xml"/><Relationship Id="rId6" Type="http://schemas.microsoft.com/office/2007/relationships/hdphoto" Target="../media/hdphoto22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microsoft.com/office/2007/relationships/hdphoto" Target="../media/hdphoto24.wdp"/><Relationship Id="rId4" Type="http://schemas.microsoft.com/office/2007/relationships/hdphoto" Target="../media/hdphoto21.wdp"/><Relationship Id="rId9" Type="http://schemas.openxmlformats.org/officeDocument/2006/relationships/image" Target="../media/image53.png"/><Relationship Id="rId14" Type="http://schemas.microsoft.com/office/2007/relationships/hdphoto" Target="../media/hdphoto2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59.pn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6.xml"/><Relationship Id="rId11" Type="http://schemas.openxmlformats.org/officeDocument/2006/relationships/chart" Target="../charts/chart31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hart" Target="../charts/chart34.xml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11" Type="http://schemas.openxmlformats.org/officeDocument/2006/relationships/chart" Target="../charts/chart32.xml"/><Relationship Id="rId5" Type="http://schemas.openxmlformats.org/officeDocument/2006/relationships/image" Target="../media/image62.png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chart" Target="../charts/char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microsoft.com/office/2007/relationships/hdphoto" Target="../media/hdphoto2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1.png"/><Relationship Id="rId5" Type="http://schemas.microsoft.com/office/2007/relationships/hdphoto" Target="../media/hdphoto28.wdp"/><Relationship Id="rId4" Type="http://schemas.openxmlformats.org/officeDocument/2006/relationships/image" Target="../media/image70.png"/><Relationship Id="rId9" Type="http://schemas.microsoft.com/office/2007/relationships/hdphoto" Target="../media/hdphoto3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hart" Target="../charts/chart41.xml"/><Relationship Id="rId18" Type="http://schemas.openxmlformats.org/officeDocument/2006/relationships/image" Target="../media/image80.png"/><Relationship Id="rId3" Type="http://schemas.openxmlformats.org/officeDocument/2006/relationships/chart" Target="../charts/chart36.xml"/><Relationship Id="rId7" Type="http://schemas.openxmlformats.org/officeDocument/2006/relationships/chart" Target="../charts/chart38.xml"/><Relationship Id="rId12" Type="http://schemas.openxmlformats.org/officeDocument/2006/relationships/image" Target="../media/image77.png"/><Relationship Id="rId17" Type="http://schemas.openxmlformats.org/officeDocument/2006/relationships/chart" Target="../charts/chart43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4.png"/><Relationship Id="rId11" Type="http://schemas.openxmlformats.org/officeDocument/2006/relationships/chart" Target="../charts/chart40.xml"/><Relationship Id="rId5" Type="http://schemas.openxmlformats.org/officeDocument/2006/relationships/chart" Target="../charts/chart37.xml"/><Relationship Id="rId15" Type="http://schemas.openxmlformats.org/officeDocument/2006/relationships/chart" Target="../charts/chart42.xml"/><Relationship Id="rId10" Type="http://schemas.openxmlformats.org/officeDocument/2006/relationships/image" Target="../media/image76.png"/><Relationship Id="rId19" Type="http://schemas.openxmlformats.org/officeDocument/2006/relationships/chart" Target="../charts/chart44.xml"/><Relationship Id="rId4" Type="http://schemas.openxmlformats.org/officeDocument/2006/relationships/image" Target="../media/image73.png"/><Relationship Id="rId9" Type="http://schemas.openxmlformats.org/officeDocument/2006/relationships/chart" Target="../charts/chart39.xml"/><Relationship Id="rId1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31.wdp"/><Relationship Id="rId3" Type="http://schemas.openxmlformats.org/officeDocument/2006/relationships/chart" Target="../charts/chart45.xml"/><Relationship Id="rId7" Type="http://schemas.openxmlformats.org/officeDocument/2006/relationships/image" Target="../media/image85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chart" Target="../charts/chart46.xml"/><Relationship Id="rId1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chart" Target="../charts/chart47.xml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13" Type="http://schemas.openxmlformats.org/officeDocument/2006/relationships/chart" Target="../charts/chart52.xml"/><Relationship Id="rId18" Type="http://schemas.openxmlformats.org/officeDocument/2006/relationships/image" Target="../media/image105.png"/><Relationship Id="rId3" Type="http://schemas.openxmlformats.org/officeDocument/2006/relationships/chart" Target="../charts/chart48.xml"/><Relationship Id="rId7" Type="http://schemas.microsoft.com/office/2007/relationships/hdphoto" Target="../media/hdphoto32.wdp"/><Relationship Id="rId12" Type="http://schemas.openxmlformats.org/officeDocument/2006/relationships/image" Target="../media/image101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6" Type="http://schemas.microsoft.com/office/2007/relationships/hdphoto" Target="../media/hdphoto33.wdp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8.png"/><Relationship Id="rId11" Type="http://schemas.openxmlformats.org/officeDocument/2006/relationships/chart" Target="../charts/chart51.xml"/><Relationship Id="rId5" Type="http://schemas.openxmlformats.org/officeDocument/2006/relationships/chart" Target="../charts/chart49.xml"/><Relationship Id="rId15" Type="http://schemas.openxmlformats.org/officeDocument/2006/relationships/image" Target="../media/image103.png"/><Relationship Id="rId10" Type="http://schemas.openxmlformats.org/officeDocument/2006/relationships/image" Target="../media/image100.svg"/><Relationship Id="rId4" Type="http://schemas.openxmlformats.org/officeDocument/2006/relationships/image" Target="../media/image97.png"/><Relationship Id="rId9" Type="http://schemas.openxmlformats.org/officeDocument/2006/relationships/image" Target="../media/image99.png"/><Relationship Id="rId1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1.png"/><Relationship Id="rId3" Type="http://schemas.openxmlformats.org/officeDocument/2006/relationships/chart" Target="../charts/chart53.xml"/><Relationship Id="rId7" Type="http://schemas.openxmlformats.org/officeDocument/2006/relationships/chart" Target="../charts/chart55.xml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7.png"/><Relationship Id="rId11" Type="http://schemas.openxmlformats.org/officeDocument/2006/relationships/chart" Target="../charts/chart57.xml"/><Relationship Id="rId5" Type="http://schemas.openxmlformats.org/officeDocument/2006/relationships/chart" Target="../charts/chart54.xml"/><Relationship Id="rId15" Type="http://schemas.openxmlformats.org/officeDocument/2006/relationships/image" Target="../media/image113.png"/><Relationship Id="rId10" Type="http://schemas.openxmlformats.org/officeDocument/2006/relationships/image" Target="../media/image109.png"/><Relationship Id="rId4" Type="http://schemas.openxmlformats.org/officeDocument/2006/relationships/image" Target="../media/image106.png"/><Relationship Id="rId9" Type="http://schemas.openxmlformats.org/officeDocument/2006/relationships/chart" Target="../charts/chart56.xml"/><Relationship Id="rId1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8.png"/><Relationship Id="rId18" Type="http://schemas.microsoft.com/office/2007/relationships/hdphoto" Target="../media/hdphoto10.wdp"/><Relationship Id="rId3" Type="http://schemas.openxmlformats.org/officeDocument/2006/relationships/image" Target="../media/image23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microsoft.com/office/2007/relationships/hdphoto" Target="../media/hdphoto7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11" Type="http://schemas.openxmlformats.org/officeDocument/2006/relationships/image" Target="../media/image27.png"/><Relationship Id="rId24" Type="http://schemas.microsoft.com/office/2007/relationships/hdphoto" Target="../media/hdphoto13.wdp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microsoft.com/office/2007/relationships/hdphoto" Target="../media/hdphoto6.wdp"/><Relationship Id="rId19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26.png"/><Relationship Id="rId14" Type="http://schemas.microsoft.com/office/2007/relationships/hdphoto" Target="../media/hdphoto8.wdp"/><Relationship Id="rId22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image" Target="../media/image34.png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18.wdp"/><Relationship Id="rId2" Type="http://schemas.openxmlformats.org/officeDocument/2006/relationships/notesSlide" Target="../notesSlides/notesSlide6.xml"/><Relationship Id="rId16" Type="http://schemas.microsoft.com/office/2007/relationships/hdphoto" Target="../media/hdphoto20.wdp"/><Relationship Id="rId1" Type="http://schemas.openxmlformats.org/officeDocument/2006/relationships/slideLayout" Target="../slideLayouts/slideLayout29.xml"/><Relationship Id="rId6" Type="http://schemas.microsoft.com/office/2007/relationships/hdphoto" Target="../media/hdphoto15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38.png"/><Relationship Id="rId1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chart" Target="../charts/chart16.xml"/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12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image" Target="../media/image43.svg"/><Relationship Id="rId10" Type="http://schemas.openxmlformats.org/officeDocument/2006/relationships/chart" Target="../charts/chart13.xml"/><Relationship Id="rId4" Type="http://schemas.openxmlformats.org/officeDocument/2006/relationships/image" Target="../media/image42.png"/><Relationship Id="rId9" Type="http://schemas.openxmlformats.org/officeDocument/2006/relationships/chart" Target="../charts/chart12.xml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BBFD216-2AB4-F57A-83FC-D53C35039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r="19988" b="7792"/>
          <a:stretch/>
        </p:blipFill>
        <p:spPr>
          <a:xfrm>
            <a:off x="2838529" y="282163"/>
            <a:ext cx="9353471" cy="6575777"/>
          </a:xfrm>
          <a:prstGeom prst="rect">
            <a:avLst/>
          </a:prstGeom>
        </p:spPr>
      </p:pic>
      <p:sp>
        <p:nvSpPr>
          <p:cNvPr id="18" name="Rectángulo 17" hidden="1">
            <a:extLst>
              <a:ext uri="{FF2B5EF4-FFF2-40B4-BE49-F238E27FC236}">
                <a16:creationId xmlns:a16="http://schemas.microsoft.com/office/drawing/2014/main" id="{80798F4B-06E3-4EC0-89DF-EE49E203C0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 hidden="1">
            <a:extLst>
              <a:ext uri="{FF2B5EF4-FFF2-40B4-BE49-F238E27FC236}">
                <a16:creationId xmlns:a16="http://schemas.microsoft.com/office/drawing/2014/main" id="{177A066C-6FCC-8727-816D-7625D33B9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3387" y="0"/>
            <a:ext cx="10286998" cy="685799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24400" y="-895351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Portada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10DE85-E7E6-5CCD-67E9-99A401A2C83E}"/>
              </a:ext>
            </a:extLst>
          </p:cNvPr>
          <p:cNvSpPr/>
          <p:nvPr/>
        </p:nvSpPr>
        <p:spPr>
          <a:xfrm>
            <a:off x="0" y="0"/>
            <a:ext cx="8724900" cy="4003575"/>
          </a:xfrm>
          <a:custGeom>
            <a:avLst/>
            <a:gdLst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8724900 w 8724900"/>
              <a:gd name="connsiteY2" fmla="*/ 3949700 h 3949700"/>
              <a:gd name="connsiteX3" fmla="*/ 0 w 8724900"/>
              <a:gd name="connsiteY3" fmla="*/ 3949700 h 3949700"/>
              <a:gd name="connsiteX4" fmla="*/ 0 w 8724900"/>
              <a:gd name="connsiteY4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0 w 8724900"/>
              <a:gd name="connsiteY3" fmla="*/ 3949700 h 3949700"/>
              <a:gd name="connsiteX4" fmla="*/ 0 w 8724900"/>
              <a:gd name="connsiteY4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336800 w 8724900"/>
              <a:gd name="connsiteY3" fmla="*/ 39497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953000 w 8724900"/>
              <a:gd name="connsiteY2" fmla="*/ 31242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953000 w 8724900"/>
              <a:gd name="connsiteY2" fmla="*/ 31242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953000 w 8724900"/>
              <a:gd name="connsiteY2" fmla="*/ 31242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356100 w 8724900"/>
              <a:gd name="connsiteY2" fmla="*/ 25527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356100 w 8724900"/>
              <a:gd name="connsiteY2" fmla="*/ 25527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75100 w 8724900"/>
              <a:gd name="connsiteY2" fmla="*/ 21336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11600 w 8724900"/>
              <a:gd name="connsiteY2" fmla="*/ 20828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797300 w 8724900"/>
              <a:gd name="connsiteY2" fmla="*/ 18796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797300 w 8724900"/>
              <a:gd name="connsiteY2" fmla="*/ 18796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438400 w 8724900"/>
              <a:gd name="connsiteY3" fmla="*/ 38481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5400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78969"/>
              <a:gd name="connsiteX1" fmla="*/ 8724900 w 8724900"/>
              <a:gd name="connsiteY1" fmla="*/ 0 h 3978969"/>
              <a:gd name="connsiteX2" fmla="*/ 3873500 w 8724900"/>
              <a:gd name="connsiteY2" fmla="*/ 1638300 h 3978969"/>
              <a:gd name="connsiteX3" fmla="*/ 2540000 w 8724900"/>
              <a:gd name="connsiteY3" fmla="*/ 3860800 h 3978969"/>
              <a:gd name="connsiteX4" fmla="*/ 0 w 8724900"/>
              <a:gd name="connsiteY4" fmla="*/ 3949700 h 3978969"/>
              <a:gd name="connsiteX5" fmla="*/ 0 w 8724900"/>
              <a:gd name="connsiteY5" fmla="*/ 0 h 3978969"/>
              <a:gd name="connsiteX0" fmla="*/ 0 w 8724900"/>
              <a:gd name="connsiteY0" fmla="*/ 0 h 3978969"/>
              <a:gd name="connsiteX1" fmla="*/ 8724900 w 8724900"/>
              <a:gd name="connsiteY1" fmla="*/ 0 h 3978969"/>
              <a:gd name="connsiteX2" fmla="*/ 3873500 w 8724900"/>
              <a:gd name="connsiteY2" fmla="*/ 1638300 h 3978969"/>
              <a:gd name="connsiteX3" fmla="*/ 2540000 w 8724900"/>
              <a:gd name="connsiteY3" fmla="*/ 3860800 h 3978969"/>
              <a:gd name="connsiteX4" fmla="*/ 0 w 8724900"/>
              <a:gd name="connsiteY4" fmla="*/ 3949700 h 3978969"/>
              <a:gd name="connsiteX5" fmla="*/ 0 w 8724900"/>
              <a:gd name="connsiteY5" fmla="*/ 0 h 3978969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7940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78658"/>
              <a:gd name="connsiteX1" fmla="*/ 8724900 w 8724900"/>
              <a:gd name="connsiteY1" fmla="*/ 0 h 3978658"/>
              <a:gd name="connsiteX2" fmla="*/ 3987800 w 8724900"/>
              <a:gd name="connsiteY2" fmla="*/ 1727200 h 3978658"/>
              <a:gd name="connsiteX3" fmla="*/ 2832100 w 8724900"/>
              <a:gd name="connsiteY3" fmla="*/ 3835400 h 3978658"/>
              <a:gd name="connsiteX4" fmla="*/ 0 w 8724900"/>
              <a:gd name="connsiteY4" fmla="*/ 3949700 h 3978658"/>
              <a:gd name="connsiteX5" fmla="*/ 0 w 8724900"/>
              <a:gd name="connsiteY5" fmla="*/ 0 h 3978658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4003575"/>
              <a:gd name="connsiteX1" fmla="*/ 8724900 w 8724900"/>
              <a:gd name="connsiteY1" fmla="*/ 0 h 4003575"/>
              <a:gd name="connsiteX2" fmla="*/ 3987800 w 8724900"/>
              <a:gd name="connsiteY2" fmla="*/ 1727200 h 4003575"/>
              <a:gd name="connsiteX3" fmla="*/ 2822575 w 8724900"/>
              <a:gd name="connsiteY3" fmla="*/ 3959225 h 4003575"/>
              <a:gd name="connsiteX4" fmla="*/ 0 w 8724900"/>
              <a:gd name="connsiteY4" fmla="*/ 3949700 h 4003575"/>
              <a:gd name="connsiteX5" fmla="*/ 0 w 8724900"/>
              <a:gd name="connsiteY5" fmla="*/ 0 h 4003575"/>
              <a:gd name="connsiteX0" fmla="*/ 0 w 8724900"/>
              <a:gd name="connsiteY0" fmla="*/ 0 h 4003575"/>
              <a:gd name="connsiteX1" fmla="*/ 8724900 w 8724900"/>
              <a:gd name="connsiteY1" fmla="*/ 0 h 4003575"/>
              <a:gd name="connsiteX2" fmla="*/ 3987800 w 8724900"/>
              <a:gd name="connsiteY2" fmla="*/ 1727200 h 4003575"/>
              <a:gd name="connsiteX3" fmla="*/ 2822575 w 8724900"/>
              <a:gd name="connsiteY3" fmla="*/ 3959225 h 4003575"/>
              <a:gd name="connsiteX4" fmla="*/ 0 w 8724900"/>
              <a:gd name="connsiteY4" fmla="*/ 3949700 h 4003575"/>
              <a:gd name="connsiteX5" fmla="*/ 0 w 8724900"/>
              <a:gd name="connsiteY5" fmla="*/ 0 h 40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03575">
                <a:moveTo>
                  <a:pt x="0" y="0"/>
                </a:moveTo>
                <a:lnTo>
                  <a:pt x="8724900" y="0"/>
                </a:lnTo>
                <a:cubicBezTo>
                  <a:pt x="7387167" y="152400"/>
                  <a:pt x="6506633" y="50800"/>
                  <a:pt x="3987800" y="1727200"/>
                </a:cubicBezTo>
                <a:cubicBezTo>
                  <a:pt x="3310467" y="2319867"/>
                  <a:pt x="2915708" y="3157008"/>
                  <a:pt x="2822575" y="3959225"/>
                </a:cubicBezTo>
                <a:cubicBezTo>
                  <a:pt x="2729442" y="4090458"/>
                  <a:pt x="728133" y="3881967"/>
                  <a:pt x="0" y="3949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C56948F-2469-2D06-E833-8A1D3FE38F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15B003-E4CA-3BF9-BDCA-BA477154019D}"/>
              </a:ext>
            </a:extLst>
          </p:cNvPr>
          <p:cNvSpPr txBox="1"/>
          <p:nvPr/>
        </p:nvSpPr>
        <p:spPr>
          <a:xfrm>
            <a:off x="369456" y="5005061"/>
            <a:ext cx="5060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+mj-lt"/>
              </a:rPr>
              <a:t>SOSTENIBILIDAD Y CONSUMO </a:t>
            </a:r>
            <a:r>
              <a:rPr lang="es-ES" sz="4800" b="1" dirty="0">
                <a:solidFill>
                  <a:schemeClr val="tx2"/>
                </a:solidFill>
                <a:latin typeface="+mj-lt"/>
              </a:rPr>
              <a:t>2024</a:t>
            </a:r>
            <a:endParaRPr lang="es-E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E48E8B-83E3-7A1F-BD0D-50AA1CE93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6" y="355660"/>
            <a:ext cx="2112317" cy="914339"/>
          </a:xfrm>
          <a:prstGeom prst="rect">
            <a:avLst/>
          </a:prstGeom>
          <a:blipFill dpi="0" rotWithShape="1">
            <a:blip r:embed="rId7">
              <a:alphaModFix amt="16000"/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91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BB34DEFD-E2B1-969E-B064-C8E72CFA9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608461"/>
              </p:ext>
            </p:extLst>
          </p:nvPr>
        </p:nvGraphicFramePr>
        <p:xfrm>
          <a:off x="1213387" y="2229138"/>
          <a:ext cx="3153188" cy="272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Eficiencia energética en el hogar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074103EE-3EFF-410A-1A1A-4FC313BFB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Sost9.1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AC7176-3A13-F225-5AFD-98F6EED71DCB}"/>
              </a:ext>
            </a:extLst>
          </p:cNvPr>
          <p:cNvSpPr txBox="1"/>
          <p:nvPr/>
        </p:nvSpPr>
        <p:spPr>
          <a:xfrm>
            <a:off x="325849" y="1616742"/>
            <a:ext cx="4982310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¿Cuenta tu vivienda con sistemas de eficiencia energética incorporadas en la construcción?  </a:t>
            </a:r>
            <a:r>
              <a:rPr lang="es-ES" sz="1600" dirty="0">
                <a:solidFill>
                  <a:schemeClr val="accent1"/>
                </a:solidFill>
                <a:latin typeface="+mn-lt"/>
              </a:rPr>
              <a:t>(Respuesta única) </a:t>
            </a:r>
            <a:endParaRPr lang="es-ES" sz="18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99822822-F392-85CC-41FA-96AD1851EF53}"/>
              </a:ext>
            </a:extLst>
          </p:cNvPr>
          <p:cNvGrpSpPr/>
          <p:nvPr/>
        </p:nvGrpSpPr>
        <p:grpSpPr>
          <a:xfrm>
            <a:off x="195589" y="2816335"/>
            <a:ext cx="4893030" cy="2233398"/>
            <a:chOff x="614689" y="2887063"/>
            <a:chExt cx="4893030" cy="223339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BEAFB4AB-C4ED-5DD7-6DE1-98A0226A4B19}"/>
                </a:ext>
              </a:extLst>
            </p:cNvPr>
            <p:cNvGrpSpPr/>
            <p:nvPr/>
          </p:nvGrpSpPr>
          <p:grpSpPr>
            <a:xfrm>
              <a:off x="3984097" y="2903526"/>
              <a:ext cx="1523622" cy="770532"/>
              <a:chOff x="3718181" y="2319326"/>
              <a:chExt cx="1523622" cy="770532"/>
            </a:xfrm>
          </p:grpSpPr>
          <p:sp>
            <p:nvSpPr>
              <p:cNvPr id="45" name="TextBox 26">
                <a:extLst>
                  <a:ext uri="{FF2B5EF4-FFF2-40B4-BE49-F238E27FC236}">
                    <a16:creationId xmlns:a16="http://schemas.microsoft.com/office/drawing/2014/main" id="{60E660BC-8C0A-218F-C97E-7BE773464E8C}"/>
                  </a:ext>
                </a:extLst>
              </p:cNvPr>
              <p:cNvSpPr txBox="1"/>
              <p:nvPr/>
            </p:nvSpPr>
            <p:spPr>
              <a:xfrm>
                <a:off x="3718181" y="2319326"/>
                <a:ext cx="10442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noProof="1">
                    <a:solidFill>
                      <a:schemeClr val="bg2"/>
                    </a:solidFill>
                    <a:latin typeface="+mj-lt"/>
                  </a:rPr>
                  <a:t>Sí</a:t>
                </a:r>
                <a:endParaRPr lang="en-US" sz="2400" b="1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61" name="Grupo 60">
                <a:extLst>
                  <a:ext uri="{FF2B5EF4-FFF2-40B4-BE49-F238E27FC236}">
                    <a16:creationId xmlns:a16="http://schemas.microsoft.com/office/drawing/2014/main" id="{643EEB17-7C33-4395-2E12-33A2D8DB8785}"/>
                  </a:ext>
                </a:extLst>
              </p:cNvPr>
              <p:cNvGrpSpPr/>
              <p:nvPr/>
            </p:nvGrpSpPr>
            <p:grpSpPr>
              <a:xfrm>
                <a:off x="3970179" y="2614607"/>
                <a:ext cx="1271624" cy="475251"/>
                <a:chOff x="6261615" y="1892241"/>
                <a:chExt cx="1271624" cy="475251"/>
              </a:xfrm>
            </p:grpSpPr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4F6C4E8D-BEB3-0673-2BD0-C6BA501091F8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22%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63" name="Conector recto 62">
                  <a:extLst>
                    <a:ext uri="{FF2B5EF4-FFF2-40B4-BE49-F238E27FC236}">
                      <a16:creationId xmlns:a16="http://schemas.microsoft.com/office/drawing/2014/main" id="{F4F77765-12D0-5D09-5035-A5B2E7D68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CuadroTexto 65">
                  <a:extLst>
                    <a:ext uri="{FF2B5EF4-FFF2-40B4-BE49-F238E27FC236}">
                      <a16:creationId xmlns:a16="http://schemas.microsoft.com/office/drawing/2014/main" id="{77964BED-CD85-0EE0-76D2-7FBB36C8AAAB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67" name="CuadroTexto 66">
                  <a:extLst>
                    <a:ext uri="{FF2B5EF4-FFF2-40B4-BE49-F238E27FC236}">
                      <a16:creationId xmlns:a16="http://schemas.microsoft.com/office/drawing/2014/main" id="{97D22F16-F5EE-5BBE-A80D-4CB0C9706694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+1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70" name="Diagrama de flujo: proceso 69">
                  <a:extLst>
                    <a:ext uri="{FF2B5EF4-FFF2-40B4-BE49-F238E27FC236}">
                      <a16:creationId xmlns:a16="http://schemas.microsoft.com/office/drawing/2014/main" id="{8BACB4C2-0EDE-42DD-3BD8-A3D0F7330707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0026D1-58E7-4092-5102-325523D19E69}"/>
                </a:ext>
              </a:extLst>
            </p:cNvPr>
            <p:cNvSpPr/>
            <p:nvPr/>
          </p:nvSpPr>
          <p:spPr>
            <a:xfrm>
              <a:off x="4164802" y="3027821"/>
              <a:ext cx="142586" cy="1425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5" name="Conector: angular 94">
              <a:extLst>
                <a:ext uri="{FF2B5EF4-FFF2-40B4-BE49-F238E27FC236}">
                  <a16:creationId xmlns:a16="http://schemas.microsoft.com/office/drawing/2014/main" id="{CD98F544-1F3F-A83F-03CE-9AACDBD61C4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09220" y="3027545"/>
              <a:ext cx="355583" cy="63704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2FF4CA46-BD2C-63AF-51DE-84DAEE917A35}"/>
                </a:ext>
              </a:extLst>
            </p:cNvPr>
            <p:cNvSpPr/>
            <p:nvPr/>
          </p:nvSpPr>
          <p:spPr>
            <a:xfrm>
              <a:off x="4093711" y="4495737"/>
              <a:ext cx="142586" cy="1425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9" name="Conector: angular 98">
              <a:extLst>
                <a:ext uri="{FF2B5EF4-FFF2-40B4-BE49-F238E27FC236}">
                  <a16:creationId xmlns:a16="http://schemas.microsoft.com/office/drawing/2014/main" id="{5D2F81D9-A344-020C-8123-3DCB3A47390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14749" y="4335885"/>
              <a:ext cx="378962" cy="223278"/>
            </a:xfrm>
            <a:prstGeom prst="bentConnector3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360735A5-692D-05A5-2A36-95D83AAA273A}"/>
                </a:ext>
              </a:extLst>
            </p:cNvPr>
            <p:cNvSpPr/>
            <p:nvPr/>
          </p:nvSpPr>
          <p:spPr>
            <a:xfrm>
              <a:off x="1578755" y="3050747"/>
              <a:ext cx="142586" cy="142586"/>
            </a:xfrm>
            <a:prstGeom prst="ellipse">
              <a:avLst/>
            </a:prstGeom>
            <a:solidFill>
              <a:srgbClr val="DCEB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7" name="Conector: angular 116">
              <a:extLst>
                <a:ext uri="{FF2B5EF4-FFF2-40B4-BE49-F238E27FC236}">
                  <a16:creationId xmlns:a16="http://schemas.microsoft.com/office/drawing/2014/main" id="{F2AE4480-94DF-5474-A246-19A6576E27CF}"/>
                </a:ext>
              </a:extLst>
            </p:cNvPr>
            <p:cNvCxnSpPr>
              <a:cxnSpLocks/>
              <a:stCxn id="111" idx="6"/>
            </p:cNvCxnSpPr>
            <p:nvPr/>
          </p:nvCxnSpPr>
          <p:spPr>
            <a:xfrm flipV="1">
              <a:off x="1721341" y="2973069"/>
              <a:ext cx="908839" cy="14897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DCE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C23D071-64F3-EEA3-0870-D5D2CFD62249}"/>
                </a:ext>
              </a:extLst>
            </p:cNvPr>
            <p:cNvGrpSpPr/>
            <p:nvPr/>
          </p:nvGrpSpPr>
          <p:grpSpPr>
            <a:xfrm>
              <a:off x="4001325" y="4368979"/>
              <a:ext cx="1491872" cy="751482"/>
              <a:chOff x="3749931" y="2338376"/>
              <a:chExt cx="1491872" cy="751482"/>
            </a:xfrm>
          </p:grpSpPr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512501A8-B36C-D02E-AF20-5F264964C34A}"/>
                  </a:ext>
                </a:extLst>
              </p:cNvPr>
              <p:cNvSpPr txBox="1"/>
              <p:nvPr/>
            </p:nvSpPr>
            <p:spPr>
              <a:xfrm>
                <a:off x="3749931" y="2338376"/>
                <a:ext cx="10442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noProof="1">
                    <a:solidFill>
                      <a:schemeClr val="bg2"/>
                    </a:solidFill>
                    <a:latin typeface="+mj-lt"/>
                  </a:rPr>
                  <a:t>No</a:t>
                </a:r>
                <a:endParaRPr lang="en-US" sz="2400" b="1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ADECA937-5E9A-5F54-D41F-E8982B267AA9}"/>
                  </a:ext>
                </a:extLst>
              </p:cNvPr>
              <p:cNvGrpSpPr/>
              <p:nvPr/>
            </p:nvGrpSpPr>
            <p:grpSpPr>
              <a:xfrm>
                <a:off x="3970179" y="2614607"/>
                <a:ext cx="1271624" cy="475251"/>
                <a:chOff x="6261615" y="1892241"/>
                <a:chExt cx="1271624" cy="475251"/>
              </a:xfrm>
            </p:grpSpPr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608B5552-C1FA-FA0A-C1D4-C1B6988A7D4D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59%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25" name="Conector recto 24">
                  <a:extLst>
                    <a:ext uri="{FF2B5EF4-FFF2-40B4-BE49-F238E27FC236}">
                      <a16:creationId xmlns:a16="http://schemas.microsoft.com/office/drawing/2014/main" id="{AFE8B993-0472-1F63-A808-0E689C83DE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C08B9747-4127-5EBD-6545-14CF8C8D7493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48101243-FFBD-68BC-C3BE-6647F0966422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-1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28" name="Diagrama de flujo: proceso 27">
                  <a:extLst>
                    <a:ext uri="{FF2B5EF4-FFF2-40B4-BE49-F238E27FC236}">
                      <a16:creationId xmlns:a16="http://schemas.microsoft.com/office/drawing/2014/main" id="{BE12DCDC-5B41-19BD-C9E9-A6BCA7B19134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43A7FE1-03A7-F021-0285-13D82B5832B9}"/>
                </a:ext>
              </a:extLst>
            </p:cNvPr>
            <p:cNvGrpSpPr/>
            <p:nvPr/>
          </p:nvGrpSpPr>
          <p:grpSpPr>
            <a:xfrm>
              <a:off x="614689" y="2887063"/>
              <a:ext cx="1401884" cy="783165"/>
              <a:chOff x="3839919" y="2306693"/>
              <a:chExt cx="1401884" cy="783165"/>
            </a:xfrm>
          </p:grpSpPr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63B7EB72-C89D-64B5-0499-BA6E127ADF8A}"/>
                  </a:ext>
                </a:extLst>
              </p:cNvPr>
              <p:cNvSpPr txBox="1"/>
              <p:nvPr/>
            </p:nvSpPr>
            <p:spPr>
              <a:xfrm>
                <a:off x="3839919" y="2306693"/>
                <a:ext cx="119868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noProof="1">
                    <a:solidFill>
                      <a:schemeClr val="bg2"/>
                    </a:solidFill>
                    <a:latin typeface="+mj-lt"/>
                  </a:rPr>
                  <a:t>Otros</a:t>
                </a:r>
                <a:endParaRPr lang="en-US" sz="2400" b="1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CDA18B05-CE76-6941-3C7B-C71035EE8AD3}"/>
                  </a:ext>
                </a:extLst>
              </p:cNvPr>
              <p:cNvGrpSpPr/>
              <p:nvPr/>
            </p:nvGrpSpPr>
            <p:grpSpPr>
              <a:xfrm>
                <a:off x="3970179" y="2614607"/>
                <a:ext cx="1271624" cy="475251"/>
                <a:chOff x="6261615" y="1892241"/>
                <a:chExt cx="1271624" cy="475251"/>
              </a:xfrm>
            </p:grpSpPr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EA54F660-F99C-EAED-22AB-49C8414CFFC5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19%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33" name="Conector recto 32">
                  <a:extLst>
                    <a:ext uri="{FF2B5EF4-FFF2-40B4-BE49-F238E27FC236}">
                      <a16:creationId xmlns:a16="http://schemas.microsoft.com/office/drawing/2014/main" id="{B570A97F-DFB5-C63B-F54B-053A85301D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C155EC09-7454-EC37-D713-AD1C7983FF7A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32491940-546D-0C44-2BDB-1F6628102F63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0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37" name="Diagrama de flujo: proceso 36">
                  <a:extLst>
                    <a:ext uri="{FF2B5EF4-FFF2-40B4-BE49-F238E27FC236}">
                      <a16:creationId xmlns:a16="http://schemas.microsoft.com/office/drawing/2014/main" id="{BB9EB9F7-E5A7-307F-5C2E-68B2F031E354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E498D94C-CD33-AF66-5AA1-2B4D590D93DF}"/>
                </a:ext>
              </a:extLst>
            </p:cNvPr>
            <p:cNvGrpSpPr/>
            <p:nvPr/>
          </p:nvGrpSpPr>
          <p:grpSpPr>
            <a:xfrm>
              <a:off x="2703413" y="3157906"/>
              <a:ext cx="1011336" cy="1011336"/>
              <a:chOff x="2437497" y="2573706"/>
              <a:chExt cx="1011336" cy="1011336"/>
            </a:xfrm>
          </p:grpSpPr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6F394B7A-89F2-F9F9-B5CD-FFA54D13C59D}"/>
                  </a:ext>
                </a:extLst>
              </p:cNvPr>
              <p:cNvGrpSpPr/>
              <p:nvPr/>
            </p:nvGrpSpPr>
            <p:grpSpPr>
              <a:xfrm>
                <a:off x="2437497" y="2573706"/>
                <a:ext cx="1011336" cy="1011336"/>
                <a:chOff x="4954464" y="1848511"/>
                <a:chExt cx="3160978" cy="3160978"/>
              </a:xfrm>
            </p:grpSpPr>
            <p:sp>
              <p:nvSpPr>
                <p:cNvPr id="7" name="Oval 16">
                  <a:extLst>
                    <a:ext uri="{FF2B5EF4-FFF2-40B4-BE49-F238E27FC236}">
                      <a16:creationId xmlns:a16="http://schemas.microsoft.com/office/drawing/2014/main" id="{59578867-7436-09AC-5B89-7CFC033DB874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8" name="Group 17">
                  <a:extLst>
                    <a:ext uri="{FF2B5EF4-FFF2-40B4-BE49-F238E27FC236}">
                      <a16:creationId xmlns:a16="http://schemas.microsoft.com/office/drawing/2014/main" id="{D3C73DC3-1BA1-0C52-9180-0F8895AFB8E0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9" name="Oval 18">
                    <a:extLst>
                      <a:ext uri="{FF2B5EF4-FFF2-40B4-BE49-F238E27FC236}">
                        <a16:creationId xmlns:a16="http://schemas.microsoft.com/office/drawing/2014/main" id="{14D51AF0-3078-C2B7-D35B-B82FE5510790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19">
                    <a:extLst>
                      <a:ext uri="{FF2B5EF4-FFF2-40B4-BE49-F238E27FC236}">
                        <a16:creationId xmlns:a16="http://schemas.microsoft.com/office/drawing/2014/main" id="{D87AF872-385F-437E-33E6-E3FB01919A31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" name="TextBox 26">
                <a:extLst>
                  <a:ext uri="{FF2B5EF4-FFF2-40B4-BE49-F238E27FC236}">
                    <a16:creationId xmlns:a16="http://schemas.microsoft.com/office/drawing/2014/main" id="{4194397A-E73A-1AE3-3749-34BC7D4D50C3}"/>
                  </a:ext>
                </a:extLst>
              </p:cNvPr>
              <p:cNvSpPr txBox="1"/>
              <p:nvPr/>
            </p:nvSpPr>
            <p:spPr>
              <a:xfrm>
                <a:off x="2632417" y="2737585"/>
                <a:ext cx="62867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noProof="1">
                    <a:latin typeface="+mj-lt"/>
                  </a:rPr>
                  <a:t>%</a:t>
                </a:r>
              </a:p>
              <a:p>
                <a:pPr algn="ctr"/>
                <a:r>
                  <a:rPr lang="es-ES" sz="1100" noProof="1">
                    <a:latin typeface="+mj-lt"/>
                  </a:rPr>
                  <a:t>2024</a:t>
                </a:r>
                <a:endParaRPr lang="en-US" sz="1100" noProof="1">
                  <a:latin typeface="+mj-lt"/>
                </a:endParaRPr>
              </a:p>
            </p:txBody>
          </p:sp>
        </p:grpSp>
      </p:grpSp>
      <p:graphicFrame>
        <p:nvGraphicFramePr>
          <p:cNvPr id="93" name="Gráfico 92">
            <a:extLst>
              <a:ext uri="{FF2B5EF4-FFF2-40B4-BE49-F238E27FC236}">
                <a16:creationId xmlns:a16="http://schemas.microsoft.com/office/drawing/2014/main" id="{950BA653-4473-ACFA-8610-F365BB307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147175"/>
              </p:ext>
            </p:extLst>
          </p:nvPr>
        </p:nvGraphicFramePr>
        <p:xfrm>
          <a:off x="7780170" y="2231831"/>
          <a:ext cx="3153188" cy="272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4" name="CuadroTexto 93">
            <a:extLst>
              <a:ext uri="{FF2B5EF4-FFF2-40B4-BE49-F238E27FC236}">
                <a16:creationId xmlns:a16="http://schemas.microsoft.com/office/drawing/2014/main" id="{E05947A6-DA30-D976-5878-88CA5032E371}"/>
              </a:ext>
            </a:extLst>
          </p:cNvPr>
          <p:cNvSpPr txBox="1"/>
          <p:nvPr/>
        </p:nvSpPr>
        <p:spPr>
          <a:xfrm>
            <a:off x="7091578" y="1616742"/>
            <a:ext cx="4759463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>
              <a:defRPr sz="14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800" dirty="0"/>
              <a:t>¿Crees que una edificación que tenga en cuenta la eficiencia energética es rentable para el consumidor final?  </a:t>
            </a:r>
            <a:r>
              <a:rPr lang="es-ES" sz="1600" dirty="0">
                <a:latin typeface="+mn-lt"/>
              </a:rPr>
              <a:t>(Respuesta única) </a:t>
            </a:r>
          </a:p>
        </p:txBody>
      </p: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5945AA6E-6FAA-839F-7EB1-E886939395AB}"/>
              </a:ext>
            </a:extLst>
          </p:cNvPr>
          <p:cNvGrpSpPr/>
          <p:nvPr/>
        </p:nvGrpSpPr>
        <p:grpSpPr>
          <a:xfrm>
            <a:off x="6909431" y="2732238"/>
            <a:ext cx="4941611" cy="1801896"/>
            <a:chOff x="6646356" y="2802966"/>
            <a:chExt cx="4941611" cy="1801896"/>
          </a:xfrm>
        </p:grpSpPr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928AC3D7-48D0-FBD8-B0E5-D649DFD25B03}"/>
                </a:ext>
              </a:extLst>
            </p:cNvPr>
            <p:cNvGrpSpPr/>
            <p:nvPr/>
          </p:nvGrpSpPr>
          <p:grpSpPr>
            <a:xfrm>
              <a:off x="10077045" y="3438315"/>
              <a:ext cx="1510922" cy="783232"/>
              <a:chOff x="3730881" y="2306626"/>
              <a:chExt cx="1510922" cy="783232"/>
            </a:xfrm>
          </p:grpSpPr>
          <p:sp>
            <p:nvSpPr>
              <p:cNvPr id="98" name="TextBox 26">
                <a:extLst>
                  <a:ext uri="{FF2B5EF4-FFF2-40B4-BE49-F238E27FC236}">
                    <a16:creationId xmlns:a16="http://schemas.microsoft.com/office/drawing/2014/main" id="{1FDA8F6E-85CF-CC74-F216-C7F576E81C9B}"/>
                  </a:ext>
                </a:extLst>
              </p:cNvPr>
              <p:cNvSpPr txBox="1"/>
              <p:nvPr/>
            </p:nvSpPr>
            <p:spPr>
              <a:xfrm>
                <a:off x="3730881" y="2306626"/>
                <a:ext cx="10442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noProof="1">
                    <a:solidFill>
                      <a:schemeClr val="bg2"/>
                    </a:solidFill>
                    <a:latin typeface="+mj-lt"/>
                  </a:rPr>
                  <a:t>Sí</a:t>
                </a:r>
                <a:endParaRPr lang="en-US" sz="2400" b="1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100" name="Grupo 99">
                <a:extLst>
                  <a:ext uri="{FF2B5EF4-FFF2-40B4-BE49-F238E27FC236}">
                    <a16:creationId xmlns:a16="http://schemas.microsoft.com/office/drawing/2014/main" id="{BE4DFB4D-39FD-F4E7-35CC-2A0E18180945}"/>
                  </a:ext>
                </a:extLst>
              </p:cNvPr>
              <p:cNvGrpSpPr/>
              <p:nvPr/>
            </p:nvGrpSpPr>
            <p:grpSpPr>
              <a:xfrm>
                <a:off x="3970179" y="2614607"/>
                <a:ext cx="1271624" cy="475251"/>
                <a:chOff x="6261615" y="1892241"/>
                <a:chExt cx="1271624" cy="475251"/>
              </a:xfrm>
            </p:grpSpPr>
            <p:sp>
              <p:nvSpPr>
                <p:cNvPr id="101" name="CuadroTexto 100">
                  <a:extLst>
                    <a:ext uri="{FF2B5EF4-FFF2-40B4-BE49-F238E27FC236}">
                      <a16:creationId xmlns:a16="http://schemas.microsoft.com/office/drawing/2014/main" id="{B284E28C-430B-89AF-E031-92BE5CF0F7A2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71%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102" name="Conector recto 101">
                  <a:extLst>
                    <a:ext uri="{FF2B5EF4-FFF2-40B4-BE49-F238E27FC236}">
                      <a16:creationId xmlns:a16="http://schemas.microsoft.com/office/drawing/2014/main" id="{C5FB499C-95A4-C5CF-19C4-B5C1394C26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CuadroTexto 102">
                  <a:extLst>
                    <a:ext uri="{FF2B5EF4-FFF2-40B4-BE49-F238E27FC236}">
                      <a16:creationId xmlns:a16="http://schemas.microsoft.com/office/drawing/2014/main" id="{030FD697-F615-83BD-0631-7CB531A9CE84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104" name="CuadroTexto 103">
                  <a:extLst>
                    <a:ext uri="{FF2B5EF4-FFF2-40B4-BE49-F238E27FC236}">
                      <a16:creationId xmlns:a16="http://schemas.microsoft.com/office/drawing/2014/main" id="{7DFDFEBB-6C96-3D2D-DB85-0093E342F8AF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-3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05" name="Diagrama de flujo: proceso 104">
                  <a:extLst>
                    <a:ext uri="{FF2B5EF4-FFF2-40B4-BE49-F238E27FC236}">
                      <a16:creationId xmlns:a16="http://schemas.microsoft.com/office/drawing/2014/main" id="{9E071097-F34B-CD83-93E8-8AD0FCA9FEB7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06" name="Elipse 105">
              <a:extLst>
                <a:ext uri="{FF2B5EF4-FFF2-40B4-BE49-F238E27FC236}">
                  <a16:creationId xmlns:a16="http://schemas.microsoft.com/office/drawing/2014/main" id="{345327D0-4AAF-7359-0D00-AD0DE6349711}"/>
                </a:ext>
              </a:extLst>
            </p:cNvPr>
            <p:cNvSpPr/>
            <p:nvPr/>
          </p:nvSpPr>
          <p:spPr>
            <a:xfrm>
              <a:off x="10245468" y="3567219"/>
              <a:ext cx="142586" cy="1425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7" name="Conector: angular 106">
              <a:extLst>
                <a:ext uri="{FF2B5EF4-FFF2-40B4-BE49-F238E27FC236}">
                  <a16:creationId xmlns:a16="http://schemas.microsoft.com/office/drawing/2014/main" id="{47F6D28C-63E9-D84E-0433-A81313DB713E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rot="10800000" flipV="1">
              <a:off x="9970906" y="3638511"/>
              <a:ext cx="274562" cy="228737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: angular 108">
              <a:extLst>
                <a:ext uri="{FF2B5EF4-FFF2-40B4-BE49-F238E27FC236}">
                  <a16:creationId xmlns:a16="http://schemas.microsoft.com/office/drawing/2014/main" id="{91736398-FA19-AE83-8F45-660F5D2062E3}"/>
                </a:ext>
              </a:extLst>
            </p:cNvPr>
            <p:cNvCxnSpPr>
              <a:cxnSpLocks/>
              <a:stCxn id="108" idx="6"/>
            </p:cNvCxnSpPr>
            <p:nvPr/>
          </p:nvCxnSpPr>
          <p:spPr>
            <a:xfrm flipV="1">
              <a:off x="7484771" y="3638510"/>
              <a:ext cx="695829" cy="400899"/>
            </a:xfrm>
            <a:prstGeom prst="bentConnector3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EF9A2C4F-D859-FF7B-13A5-CDCCA9C0EE22}"/>
                </a:ext>
              </a:extLst>
            </p:cNvPr>
            <p:cNvSpPr/>
            <p:nvPr/>
          </p:nvSpPr>
          <p:spPr>
            <a:xfrm>
              <a:off x="7760828" y="2956150"/>
              <a:ext cx="142586" cy="142586"/>
            </a:xfrm>
            <a:prstGeom prst="ellipse">
              <a:avLst/>
            </a:prstGeom>
            <a:solidFill>
              <a:srgbClr val="DCEB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2" name="Conector: angular 111">
              <a:extLst>
                <a:ext uri="{FF2B5EF4-FFF2-40B4-BE49-F238E27FC236}">
                  <a16:creationId xmlns:a16="http://schemas.microsoft.com/office/drawing/2014/main" id="{42ED9EF7-F6AF-F6BF-4CA9-46CF86FFC2A5}"/>
                </a:ext>
              </a:extLst>
            </p:cNvPr>
            <p:cNvCxnSpPr>
              <a:cxnSpLocks/>
              <a:stCxn id="110" idx="6"/>
            </p:cNvCxnSpPr>
            <p:nvPr/>
          </p:nvCxnSpPr>
          <p:spPr>
            <a:xfrm flipV="1">
              <a:off x="7903414" y="2903483"/>
              <a:ext cx="738936" cy="12396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DCE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0B8571E7-2A80-92F5-07CB-4BBF28B089EE}"/>
                </a:ext>
              </a:extLst>
            </p:cNvPr>
            <p:cNvGrpSpPr/>
            <p:nvPr/>
          </p:nvGrpSpPr>
          <p:grpSpPr>
            <a:xfrm>
              <a:off x="6646356" y="3821630"/>
              <a:ext cx="1453772" cy="783232"/>
              <a:chOff x="3788031" y="2306626"/>
              <a:chExt cx="1453772" cy="783232"/>
            </a:xfrm>
          </p:grpSpPr>
          <p:sp>
            <p:nvSpPr>
              <p:cNvPr id="114" name="TextBox 26">
                <a:extLst>
                  <a:ext uri="{FF2B5EF4-FFF2-40B4-BE49-F238E27FC236}">
                    <a16:creationId xmlns:a16="http://schemas.microsoft.com/office/drawing/2014/main" id="{E3F6BFA6-2562-41B8-52D2-D9314807B33B}"/>
                  </a:ext>
                </a:extLst>
              </p:cNvPr>
              <p:cNvSpPr txBox="1"/>
              <p:nvPr/>
            </p:nvSpPr>
            <p:spPr>
              <a:xfrm>
                <a:off x="3788031" y="2306626"/>
                <a:ext cx="10442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noProof="1">
                    <a:solidFill>
                      <a:schemeClr val="bg2"/>
                    </a:solidFill>
                    <a:latin typeface="+mj-lt"/>
                  </a:rPr>
                  <a:t>No</a:t>
                </a:r>
                <a:endParaRPr lang="en-US" sz="2400" b="1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B74F4AB7-99DB-2591-5CCA-5C95EBD0448F}"/>
                  </a:ext>
                </a:extLst>
              </p:cNvPr>
              <p:cNvGrpSpPr/>
              <p:nvPr/>
            </p:nvGrpSpPr>
            <p:grpSpPr>
              <a:xfrm>
                <a:off x="3970179" y="2614607"/>
                <a:ext cx="1271624" cy="475251"/>
                <a:chOff x="6261615" y="1892241"/>
                <a:chExt cx="1271624" cy="475251"/>
              </a:xfrm>
            </p:grpSpPr>
            <p:sp>
              <p:nvSpPr>
                <p:cNvPr id="116" name="CuadroTexto 115">
                  <a:extLst>
                    <a:ext uri="{FF2B5EF4-FFF2-40B4-BE49-F238E27FC236}">
                      <a16:creationId xmlns:a16="http://schemas.microsoft.com/office/drawing/2014/main" id="{893E0127-82C7-C4CF-87B3-FC36F8B340D2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11%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118" name="Conector recto 117">
                  <a:extLst>
                    <a:ext uri="{FF2B5EF4-FFF2-40B4-BE49-F238E27FC236}">
                      <a16:creationId xmlns:a16="http://schemas.microsoft.com/office/drawing/2014/main" id="{315DF1AA-25CD-CCA1-FB7B-DD0354C55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CuadroTexto 118">
                  <a:extLst>
                    <a:ext uri="{FF2B5EF4-FFF2-40B4-BE49-F238E27FC236}">
                      <a16:creationId xmlns:a16="http://schemas.microsoft.com/office/drawing/2014/main" id="{9D27C5F6-7CC4-889F-97BE-16DFE9BC8357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120" name="CuadroTexto 119">
                  <a:extLst>
                    <a:ext uri="{FF2B5EF4-FFF2-40B4-BE49-F238E27FC236}">
                      <a16:creationId xmlns:a16="http://schemas.microsoft.com/office/drawing/2014/main" id="{50106A40-F958-7995-3BCE-C69F5F9F7E0B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+2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21" name="Diagrama de flujo: proceso 120">
                  <a:extLst>
                    <a:ext uri="{FF2B5EF4-FFF2-40B4-BE49-F238E27FC236}">
                      <a16:creationId xmlns:a16="http://schemas.microsoft.com/office/drawing/2014/main" id="{6D61E339-A925-5B08-CA13-18B011D16937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BA4315F4-B1E9-5A18-3B16-C058E8F70E20}"/>
                </a:ext>
              </a:extLst>
            </p:cNvPr>
            <p:cNvGrpSpPr/>
            <p:nvPr/>
          </p:nvGrpSpPr>
          <p:grpSpPr>
            <a:xfrm>
              <a:off x="6743653" y="2802966"/>
              <a:ext cx="1271624" cy="783232"/>
              <a:chOff x="3970179" y="2306626"/>
              <a:chExt cx="1271624" cy="783232"/>
            </a:xfrm>
          </p:grpSpPr>
          <p:sp>
            <p:nvSpPr>
              <p:cNvPr id="123" name="TextBox 26">
                <a:extLst>
                  <a:ext uri="{FF2B5EF4-FFF2-40B4-BE49-F238E27FC236}">
                    <a16:creationId xmlns:a16="http://schemas.microsoft.com/office/drawing/2014/main" id="{F53DA69E-A624-1C61-D574-BC9DEF9288A7}"/>
                  </a:ext>
                </a:extLst>
              </p:cNvPr>
              <p:cNvSpPr txBox="1"/>
              <p:nvPr/>
            </p:nvSpPr>
            <p:spPr>
              <a:xfrm>
                <a:off x="4207655" y="2306626"/>
                <a:ext cx="86168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b="1" noProof="1">
                    <a:solidFill>
                      <a:schemeClr val="bg2"/>
                    </a:solidFill>
                    <a:latin typeface="+mj-lt"/>
                  </a:rPr>
                  <a:t>Otros</a:t>
                </a:r>
                <a:endParaRPr lang="en-US" sz="2400" b="1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124" name="Grupo 123">
                <a:extLst>
                  <a:ext uri="{FF2B5EF4-FFF2-40B4-BE49-F238E27FC236}">
                    <a16:creationId xmlns:a16="http://schemas.microsoft.com/office/drawing/2014/main" id="{D8BBB5D2-5F6A-9897-3CF3-0AB005AD61EA}"/>
                  </a:ext>
                </a:extLst>
              </p:cNvPr>
              <p:cNvGrpSpPr/>
              <p:nvPr/>
            </p:nvGrpSpPr>
            <p:grpSpPr>
              <a:xfrm>
                <a:off x="3970179" y="2614607"/>
                <a:ext cx="1271624" cy="475251"/>
                <a:chOff x="6261615" y="1892241"/>
                <a:chExt cx="1271624" cy="475251"/>
              </a:xfrm>
            </p:grpSpPr>
            <p:sp>
              <p:nvSpPr>
                <p:cNvPr id="125" name="CuadroTexto 124">
                  <a:extLst>
                    <a:ext uri="{FF2B5EF4-FFF2-40B4-BE49-F238E27FC236}">
                      <a16:creationId xmlns:a16="http://schemas.microsoft.com/office/drawing/2014/main" id="{10C9D31A-228F-BCC2-9FDA-0928B8609848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18%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126" name="Conector recto 125">
                  <a:extLst>
                    <a:ext uri="{FF2B5EF4-FFF2-40B4-BE49-F238E27FC236}">
                      <a16:creationId xmlns:a16="http://schemas.microsoft.com/office/drawing/2014/main" id="{7471D0D7-D92C-FC10-514C-25D59530FD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CuadroTexto 126">
                  <a:extLst>
                    <a:ext uri="{FF2B5EF4-FFF2-40B4-BE49-F238E27FC236}">
                      <a16:creationId xmlns:a16="http://schemas.microsoft.com/office/drawing/2014/main" id="{F3FA05D8-3A1B-C22F-E87B-0C3A66B9D43B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128" name="CuadroTexto 127">
                  <a:extLst>
                    <a:ext uri="{FF2B5EF4-FFF2-40B4-BE49-F238E27FC236}">
                      <a16:creationId xmlns:a16="http://schemas.microsoft.com/office/drawing/2014/main" id="{E7FD6A2C-1CD4-AAB8-6FDF-008175947A56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+1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29" name="Diagrama de flujo: proceso 128">
                  <a:extLst>
                    <a:ext uri="{FF2B5EF4-FFF2-40B4-BE49-F238E27FC236}">
                      <a16:creationId xmlns:a16="http://schemas.microsoft.com/office/drawing/2014/main" id="{4E395AA8-67F6-20B7-34AF-7D5DAD31710C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id="{B51C5CF8-427E-AC22-D3BB-83EFC806F7D2}"/>
                </a:ext>
              </a:extLst>
            </p:cNvPr>
            <p:cNvGrpSpPr/>
            <p:nvPr/>
          </p:nvGrpSpPr>
          <p:grpSpPr>
            <a:xfrm>
              <a:off x="8588021" y="3160599"/>
              <a:ext cx="1011336" cy="1011336"/>
              <a:chOff x="2437497" y="2573706"/>
              <a:chExt cx="1011336" cy="1011336"/>
            </a:xfrm>
          </p:grpSpPr>
          <p:grpSp>
            <p:nvGrpSpPr>
              <p:cNvPr id="131" name="Group 15">
                <a:extLst>
                  <a:ext uri="{FF2B5EF4-FFF2-40B4-BE49-F238E27FC236}">
                    <a16:creationId xmlns:a16="http://schemas.microsoft.com/office/drawing/2014/main" id="{CA65B4DC-12D1-2B60-2DC7-7AA0DB82D557}"/>
                  </a:ext>
                </a:extLst>
              </p:cNvPr>
              <p:cNvGrpSpPr/>
              <p:nvPr/>
            </p:nvGrpSpPr>
            <p:grpSpPr>
              <a:xfrm>
                <a:off x="2437497" y="2573706"/>
                <a:ext cx="1011336" cy="1011336"/>
                <a:chOff x="4954464" y="1848511"/>
                <a:chExt cx="3160978" cy="3160978"/>
              </a:xfrm>
            </p:grpSpPr>
            <p:sp>
              <p:nvSpPr>
                <p:cNvPr id="133" name="Oval 16">
                  <a:extLst>
                    <a:ext uri="{FF2B5EF4-FFF2-40B4-BE49-F238E27FC236}">
                      <a16:creationId xmlns:a16="http://schemas.microsoft.com/office/drawing/2014/main" id="{2E07D8A8-B8A5-8B14-A333-D82257F107D1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34" name="Group 17">
                  <a:extLst>
                    <a:ext uri="{FF2B5EF4-FFF2-40B4-BE49-F238E27FC236}">
                      <a16:creationId xmlns:a16="http://schemas.microsoft.com/office/drawing/2014/main" id="{24D76836-4078-4683-D7A5-B680F6EE4EDA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35" name="Oval 18">
                    <a:extLst>
                      <a:ext uri="{FF2B5EF4-FFF2-40B4-BE49-F238E27FC236}">
                        <a16:creationId xmlns:a16="http://schemas.microsoft.com/office/drawing/2014/main" id="{B35069CC-CCDF-6DDE-19D5-5D7F1D07D772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9">
                    <a:extLst>
                      <a:ext uri="{FF2B5EF4-FFF2-40B4-BE49-F238E27FC236}">
                        <a16:creationId xmlns:a16="http://schemas.microsoft.com/office/drawing/2014/main" id="{86AF7DF7-40A4-2022-B432-50E11286A1E1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2" name="TextBox 26">
                <a:extLst>
                  <a:ext uri="{FF2B5EF4-FFF2-40B4-BE49-F238E27FC236}">
                    <a16:creationId xmlns:a16="http://schemas.microsoft.com/office/drawing/2014/main" id="{BC330533-DBAA-002E-C716-20EAEC64C4E4}"/>
                  </a:ext>
                </a:extLst>
              </p:cNvPr>
              <p:cNvSpPr txBox="1"/>
              <p:nvPr/>
            </p:nvSpPr>
            <p:spPr>
              <a:xfrm>
                <a:off x="2632417" y="2737585"/>
                <a:ext cx="62867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2400" noProof="1">
                    <a:latin typeface="+mj-lt"/>
                  </a:rPr>
                  <a:t>%</a:t>
                </a:r>
              </a:p>
              <a:p>
                <a:pPr algn="ctr"/>
                <a:r>
                  <a:rPr lang="es-ES" sz="1100" noProof="1">
                    <a:latin typeface="+mj-lt"/>
                  </a:rPr>
                  <a:t>2024</a:t>
                </a:r>
                <a:endParaRPr lang="en-US" sz="1100" noProof="1">
                  <a:latin typeface="+mj-lt"/>
                </a:endParaRPr>
              </a:p>
            </p:txBody>
          </p:sp>
        </p:grp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FAE4FE94-B11A-8F74-F11C-4D9FDD9871F8}"/>
                </a:ext>
              </a:extLst>
            </p:cNvPr>
            <p:cNvSpPr/>
            <p:nvPr/>
          </p:nvSpPr>
          <p:spPr>
            <a:xfrm>
              <a:off x="7342185" y="3968116"/>
              <a:ext cx="142586" cy="1425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0C60BC1C-F961-E8FA-3D27-C4BDB0642357}"/>
              </a:ext>
            </a:extLst>
          </p:cNvPr>
          <p:cNvGrpSpPr/>
          <p:nvPr/>
        </p:nvGrpSpPr>
        <p:grpSpPr>
          <a:xfrm>
            <a:off x="1798199" y="5509746"/>
            <a:ext cx="8973060" cy="769441"/>
            <a:chOff x="8004213" y="2328642"/>
            <a:chExt cx="8973060" cy="769441"/>
          </a:xfrm>
        </p:grpSpPr>
        <p:sp>
          <p:nvSpPr>
            <p:cNvPr id="204" name="CuadroTexto 203">
              <a:extLst>
                <a:ext uri="{FF2B5EF4-FFF2-40B4-BE49-F238E27FC236}">
                  <a16:creationId xmlns:a16="http://schemas.microsoft.com/office/drawing/2014/main" id="{D8EF230F-79C9-8CF3-519F-9CC31EFB919A}"/>
                </a:ext>
              </a:extLst>
            </p:cNvPr>
            <p:cNvSpPr txBox="1"/>
            <p:nvPr/>
          </p:nvSpPr>
          <p:spPr>
            <a:xfrm>
              <a:off x="8637946" y="2328642"/>
              <a:ext cx="833932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9 de cada 10</a:t>
              </a:r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encuestados tendría en cuenta la eficiencia energética a la hora de comprar una vivienda</a:t>
              </a:r>
            </a:p>
          </p:txBody>
        </p:sp>
        <p:grpSp>
          <p:nvGrpSpPr>
            <p:cNvPr id="205" name="Grupo 204">
              <a:extLst>
                <a:ext uri="{FF2B5EF4-FFF2-40B4-BE49-F238E27FC236}">
                  <a16:creationId xmlns:a16="http://schemas.microsoft.com/office/drawing/2014/main" id="{8B559CB8-AD66-BFBD-74F6-F32197ECAAB0}"/>
                </a:ext>
              </a:extLst>
            </p:cNvPr>
            <p:cNvGrpSpPr/>
            <p:nvPr/>
          </p:nvGrpSpPr>
          <p:grpSpPr>
            <a:xfrm>
              <a:off x="8004213" y="2408953"/>
              <a:ext cx="2738971" cy="633734"/>
              <a:chOff x="7268607" y="1907221"/>
              <a:chExt cx="2738971" cy="633734"/>
            </a:xfrm>
          </p:grpSpPr>
          <p:pic>
            <p:nvPicPr>
              <p:cNvPr id="206" name="Gráfico 34">
                <a:extLst>
                  <a:ext uri="{FF2B5EF4-FFF2-40B4-BE49-F238E27FC236}">
                    <a16:creationId xmlns:a16="http://schemas.microsoft.com/office/drawing/2014/main" id="{88EE5AAD-4F39-33FA-19F4-106B55023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49659" y="1958390"/>
                <a:ext cx="459263" cy="531396"/>
              </a:xfrm>
              <a:prstGeom prst="rect">
                <a:avLst/>
              </a:prstGeom>
            </p:spPr>
          </p:pic>
          <p:sp>
            <p:nvSpPr>
              <p:cNvPr id="207" name="Elipse 206">
                <a:extLst>
                  <a:ext uri="{FF2B5EF4-FFF2-40B4-BE49-F238E27FC236}">
                    <a16:creationId xmlns:a16="http://schemas.microsoft.com/office/drawing/2014/main" id="{92E0A22A-4DD8-52C4-CF7E-D138177FC4F6}"/>
                  </a:ext>
                </a:extLst>
              </p:cNvPr>
              <p:cNvSpPr/>
              <p:nvPr/>
            </p:nvSpPr>
            <p:spPr>
              <a:xfrm>
                <a:off x="7268607" y="19072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08" name="Conector recto 207">
                <a:extLst>
                  <a:ext uri="{FF2B5EF4-FFF2-40B4-BE49-F238E27FC236}">
                    <a16:creationId xmlns:a16="http://schemas.microsoft.com/office/drawing/2014/main" id="{56DF91D3-1E60-B057-D896-DCBA60113804}"/>
                  </a:ext>
                </a:extLst>
              </p:cNvPr>
              <p:cNvCxnSpPr>
                <a:cxnSpLocks/>
                <a:stCxn id="207" idx="6"/>
              </p:cNvCxnSpPr>
              <p:nvPr/>
            </p:nvCxnSpPr>
            <p:spPr>
              <a:xfrm>
                <a:off x="7902341" y="2224088"/>
                <a:ext cx="2105237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Rectángulo 208">
                <a:extLst>
                  <a:ext uri="{FF2B5EF4-FFF2-40B4-BE49-F238E27FC236}">
                    <a16:creationId xmlns:a16="http://schemas.microsoft.com/office/drawing/2014/main" id="{0FEFE0C1-A852-272A-06E3-45AE21D93DE7}"/>
                  </a:ext>
                </a:extLst>
              </p:cNvPr>
              <p:cNvSpPr/>
              <p:nvPr/>
            </p:nvSpPr>
            <p:spPr>
              <a:xfrm>
                <a:off x="9935878" y="21780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96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11" grpId="0"/>
      <p:bldGraphic spid="93" grpId="0">
        <p:bldAsOne/>
      </p:bldGraphic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Eficiencia energética en el hogar</a:t>
            </a:r>
          </a:p>
        </p:txBody>
      </p:sp>
      <p:sp>
        <p:nvSpPr>
          <p:cNvPr id="68" name="Subtítulo 67">
            <a:extLst>
              <a:ext uri="{FF2B5EF4-FFF2-40B4-BE49-F238E27FC236}">
                <a16:creationId xmlns:a16="http://schemas.microsoft.com/office/drawing/2014/main" id="{2C2533CB-FD16-8A3F-C82A-F466F8F28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Sost9.2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FC2EA35-A885-171F-37D8-32AE98758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839522"/>
              </p:ext>
            </p:extLst>
          </p:nvPr>
        </p:nvGraphicFramePr>
        <p:xfrm>
          <a:off x="619126" y="2250783"/>
          <a:ext cx="11404600" cy="278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FED672F-10C8-E6D1-B1A8-375D03C05B6D}"/>
              </a:ext>
            </a:extLst>
          </p:cNvPr>
          <p:cNvSpPr txBox="1"/>
          <p:nvPr/>
        </p:nvSpPr>
        <p:spPr>
          <a:xfrm>
            <a:off x="915614" y="1339203"/>
            <a:ext cx="5912903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¿Cuáles de las siguientes opciones tienes instaladas para hacer el hogar más sostenible?... </a:t>
            </a:r>
            <a:r>
              <a:rPr lang="es-ES" sz="1600" dirty="0">
                <a:solidFill>
                  <a:schemeClr val="accent1"/>
                </a:solidFill>
                <a:latin typeface="+mn-lt"/>
              </a:rPr>
              <a:t>(Respuesta múltiple) </a:t>
            </a:r>
            <a:endParaRPr lang="es-ES" sz="18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4F479DB2-A3B2-0CA3-6C37-807E5B091B14}"/>
              </a:ext>
            </a:extLst>
          </p:cNvPr>
          <p:cNvGrpSpPr/>
          <p:nvPr/>
        </p:nvGrpSpPr>
        <p:grpSpPr>
          <a:xfrm>
            <a:off x="755532" y="5264044"/>
            <a:ext cx="11129404" cy="1015663"/>
            <a:chOff x="755532" y="5264044"/>
            <a:chExt cx="11129404" cy="1015663"/>
          </a:xfrm>
        </p:grpSpPr>
        <p:sp>
          <p:nvSpPr>
            <p:cNvPr id="64" name="TextBox 26">
              <a:extLst>
                <a:ext uri="{FF2B5EF4-FFF2-40B4-BE49-F238E27FC236}">
                  <a16:creationId xmlns:a16="http://schemas.microsoft.com/office/drawing/2014/main" id="{AFE15F5A-AD05-B356-0C5E-904A5FCCCC4F}"/>
                </a:ext>
              </a:extLst>
            </p:cNvPr>
            <p:cNvSpPr txBox="1"/>
            <p:nvPr/>
          </p:nvSpPr>
          <p:spPr>
            <a:xfrm>
              <a:off x="755532" y="5264044"/>
              <a:ext cx="832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Sistemas de iluminación led o eficientes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8F2D1265-3788-98B7-935C-9225C75F610E}"/>
                </a:ext>
              </a:extLst>
            </p:cNvPr>
            <p:cNvSpPr txBox="1"/>
            <p:nvPr/>
          </p:nvSpPr>
          <p:spPr>
            <a:xfrm>
              <a:off x="1516197" y="5264044"/>
              <a:ext cx="102697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Electro. con etiqueta energética eficiente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2" name="TextBox 26">
              <a:extLst>
                <a:ext uri="{FF2B5EF4-FFF2-40B4-BE49-F238E27FC236}">
                  <a16:creationId xmlns:a16="http://schemas.microsoft.com/office/drawing/2014/main" id="{DE99C477-5F41-A34D-2578-DEAE651FEE2A}"/>
                </a:ext>
              </a:extLst>
            </p:cNvPr>
            <p:cNvSpPr txBox="1"/>
            <p:nvPr/>
          </p:nvSpPr>
          <p:spPr>
            <a:xfrm>
              <a:off x="2471752" y="5264044"/>
              <a:ext cx="83208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Aislamiento térmico / Ventanas de alta eficiencia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3" name="TextBox 26">
              <a:extLst>
                <a:ext uri="{FF2B5EF4-FFF2-40B4-BE49-F238E27FC236}">
                  <a16:creationId xmlns:a16="http://schemas.microsoft.com/office/drawing/2014/main" id="{F01BF69A-9DEE-E672-C75D-04A1C2129CC7}"/>
                </a:ext>
              </a:extLst>
            </p:cNvPr>
            <p:cNvSpPr txBox="1"/>
            <p:nvPr/>
          </p:nvSpPr>
          <p:spPr>
            <a:xfrm>
              <a:off x="3329862" y="5264044"/>
              <a:ext cx="832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Sistemas de restricción de caudal de agua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4" name="TextBox 26">
              <a:extLst>
                <a:ext uri="{FF2B5EF4-FFF2-40B4-BE49-F238E27FC236}">
                  <a16:creationId xmlns:a16="http://schemas.microsoft.com/office/drawing/2014/main" id="{C3B6093D-9771-53B4-90FA-254BCE44503B}"/>
                </a:ext>
              </a:extLst>
            </p:cNvPr>
            <p:cNvSpPr txBox="1"/>
            <p:nvPr/>
          </p:nvSpPr>
          <p:spPr>
            <a:xfrm>
              <a:off x="4187972" y="5264044"/>
              <a:ext cx="832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Calderas de gas eficientes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5" name="TextBox 26">
              <a:extLst>
                <a:ext uri="{FF2B5EF4-FFF2-40B4-BE49-F238E27FC236}">
                  <a16:creationId xmlns:a16="http://schemas.microsoft.com/office/drawing/2014/main" id="{4D74BF68-56BE-2011-144E-F7EADFE6FB74}"/>
                </a:ext>
              </a:extLst>
            </p:cNvPr>
            <p:cNvSpPr txBox="1"/>
            <p:nvPr/>
          </p:nvSpPr>
          <p:spPr>
            <a:xfrm>
              <a:off x="5046082" y="5264044"/>
              <a:ext cx="832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Reformas de mejora de  la eficiencia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6" name="TextBox 26">
              <a:extLst>
                <a:ext uri="{FF2B5EF4-FFF2-40B4-BE49-F238E27FC236}">
                  <a16:creationId xmlns:a16="http://schemas.microsoft.com/office/drawing/2014/main" id="{38930177-1ABA-50B1-C6B8-5AED0DB61432}"/>
                </a:ext>
              </a:extLst>
            </p:cNvPr>
            <p:cNvSpPr txBox="1"/>
            <p:nvPr/>
          </p:nvSpPr>
          <p:spPr>
            <a:xfrm>
              <a:off x="5904192" y="5264044"/>
              <a:ext cx="83208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Pintura ecológica / Revesti-miento natural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7" name="TextBox 26">
              <a:extLst>
                <a:ext uri="{FF2B5EF4-FFF2-40B4-BE49-F238E27FC236}">
                  <a16:creationId xmlns:a16="http://schemas.microsoft.com/office/drawing/2014/main" id="{E0AF3F1C-FA5D-829E-0C2B-635AEBCBE142}"/>
                </a:ext>
              </a:extLst>
            </p:cNvPr>
            <p:cNvSpPr txBox="1"/>
            <p:nvPr/>
          </p:nvSpPr>
          <p:spPr>
            <a:xfrm>
              <a:off x="6736284" y="5264044"/>
              <a:ext cx="8841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Domótica y sistemas de monitoreo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8" name="TextBox 26">
              <a:extLst>
                <a:ext uri="{FF2B5EF4-FFF2-40B4-BE49-F238E27FC236}">
                  <a16:creationId xmlns:a16="http://schemas.microsoft.com/office/drawing/2014/main" id="{EEE578FC-A88A-0BF0-E2FE-3088543B7707}"/>
                </a:ext>
              </a:extLst>
            </p:cNvPr>
            <p:cNvSpPr txBox="1"/>
            <p:nvPr/>
          </p:nvSpPr>
          <p:spPr>
            <a:xfrm>
              <a:off x="7620412" y="5264044"/>
              <a:ext cx="8320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Auditorías energéticas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9" name="TextBox 26">
              <a:extLst>
                <a:ext uri="{FF2B5EF4-FFF2-40B4-BE49-F238E27FC236}">
                  <a16:creationId xmlns:a16="http://schemas.microsoft.com/office/drawing/2014/main" id="{0A3E6283-FEDF-B317-5AA0-16CD7438D727}"/>
                </a:ext>
              </a:extLst>
            </p:cNvPr>
            <p:cNvSpPr txBox="1"/>
            <p:nvPr/>
          </p:nvSpPr>
          <p:spPr>
            <a:xfrm>
              <a:off x="8478522" y="5264044"/>
              <a:ext cx="8320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noProof="1">
                  <a:solidFill>
                    <a:schemeClr val="bg2"/>
                  </a:solidFill>
                  <a:latin typeface="+mj-lt"/>
                </a:rPr>
                <a:t>Instalación de placas solares</a:t>
              </a:r>
            </a:p>
          </p:txBody>
        </p: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5462B2AE-9BDF-3B73-21FF-0CC870842F30}"/>
                </a:ext>
              </a:extLst>
            </p:cNvPr>
            <p:cNvSpPr txBox="1"/>
            <p:nvPr/>
          </p:nvSpPr>
          <p:spPr>
            <a:xfrm>
              <a:off x="9336632" y="5264044"/>
              <a:ext cx="83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Termosolar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1" name="TextBox 26">
              <a:extLst>
                <a:ext uri="{FF2B5EF4-FFF2-40B4-BE49-F238E27FC236}">
                  <a16:creationId xmlns:a16="http://schemas.microsoft.com/office/drawing/2014/main" id="{00D0CA0C-19C4-532B-D7FA-98C928D0D824}"/>
                </a:ext>
              </a:extLst>
            </p:cNvPr>
            <p:cNvSpPr txBox="1"/>
            <p:nvPr/>
          </p:nvSpPr>
          <p:spPr>
            <a:xfrm>
              <a:off x="10194742" y="5264044"/>
              <a:ext cx="832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Aerotermia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2" name="TextBox 26">
              <a:extLst>
                <a:ext uri="{FF2B5EF4-FFF2-40B4-BE49-F238E27FC236}">
                  <a16:creationId xmlns:a16="http://schemas.microsoft.com/office/drawing/2014/main" id="{1F2273A6-2B26-73FE-21A3-63F6A7EABC04}"/>
                </a:ext>
              </a:extLst>
            </p:cNvPr>
            <p:cNvSpPr txBox="1"/>
            <p:nvPr/>
          </p:nvSpPr>
          <p:spPr>
            <a:xfrm>
              <a:off x="11052848" y="5264044"/>
              <a:ext cx="8320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Calderas de biomasa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FF2E6406-D07D-F909-6480-AB03B6E5C877}"/>
              </a:ext>
            </a:extLst>
          </p:cNvPr>
          <p:cNvGrpSpPr/>
          <p:nvPr/>
        </p:nvGrpSpPr>
        <p:grpSpPr>
          <a:xfrm>
            <a:off x="169218" y="4865029"/>
            <a:ext cx="11599013" cy="469900"/>
            <a:chOff x="169218" y="4865029"/>
            <a:chExt cx="11599013" cy="469900"/>
          </a:xfrm>
        </p:grpSpPr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E2E4D9C7-5CF5-4B0A-4CF8-A38100C8C4C9}"/>
                </a:ext>
              </a:extLst>
            </p:cNvPr>
            <p:cNvGrpSpPr/>
            <p:nvPr/>
          </p:nvGrpSpPr>
          <p:grpSpPr>
            <a:xfrm>
              <a:off x="891711" y="4891097"/>
              <a:ext cx="606093" cy="258247"/>
              <a:chOff x="1516035" y="4941540"/>
              <a:chExt cx="1019031" cy="258247"/>
            </a:xfrm>
          </p:grpSpPr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8E9ACD85-605C-8FD5-C0E9-B9EA2F01A784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+2</a:t>
                </a:r>
              </a:p>
            </p:txBody>
          </p:sp>
          <p:sp>
            <p:nvSpPr>
              <p:cNvPr id="60" name="Diagrama de flujo: proceso 59">
                <a:extLst>
                  <a:ext uri="{FF2B5EF4-FFF2-40B4-BE49-F238E27FC236}">
                    <a16:creationId xmlns:a16="http://schemas.microsoft.com/office/drawing/2014/main" id="{93F0F956-AB39-CC00-3D1E-BBFB0C7DEB85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83B3925D-57D2-847C-B5D5-55135D62D1E3}"/>
                </a:ext>
              </a:extLst>
            </p:cNvPr>
            <p:cNvSpPr txBox="1"/>
            <p:nvPr/>
          </p:nvSpPr>
          <p:spPr>
            <a:xfrm>
              <a:off x="169218" y="4865029"/>
              <a:ext cx="709586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4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(pp) 23/24</a:t>
              </a:r>
            </a:p>
          </p:txBody>
        </p:sp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882447A6-D503-4D91-D2D9-56A63525FA35}"/>
                </a:ext>
              </a:extLst>
            </p:cNvPr>
            <p:cNvGrpSpPr/>
            <p:nvPr/>
          </p:nvGrpSpPr>
          <p:grpSpPr>
            <a:xfrm>
              <a:off x="1747382" y="4891097"/>
              <a:ext cx="606093" cy="258247"/>
              <a:chOff x="1516035" y="4941540"/>
              <a:chExt cx="1019031" cy="258247"/>
            </a:xfrm>
          </p:grpSpPr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D2E022B4-28DE-4D21-458A-9293711B7299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6" name="Diagrama de flujo: proceso 85">
                <a:extLst>
                  <a:ext uri="{FF2B5EF4-FFF2-40B4-BE49-F238E27FC236}">
                    <a16:creationId xmlns:a16="http://schemas.microsoft.com/office/drawing/2014/main" id="{BD1D9DEA-37D3-0EDD-D842-355A5BECB5BD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" name="Grupo 86">
              <a:extLst>
                <a:ext uri="{FF2B5EF4-FFF2-40B4-BE49-F238E27FC236}">
                  <a16:creationId xmlns:a16="http://schemas.microsoft.com/office/drawing/2014/main" id="{7E560417-1687-D6A9-A93C-7709E411C21A}"/>
                </a:ext>
              </a:extLst>
            </p:cNvPr>
            <p:cNvGrpSpPr/>
            <p:nvPr/>
          </p:nvGrpSpPr>
          <p:grpSpPr>
            <a:xfrm>
              <a:off x="2603053" y="4891097"/>
              <a:ext cx="606093" cy="258247"/>
              <a:chOff x="1516035" y="4941540"/>
              <a:chExt cx="1019031" cy="258247"/>
            </a:xfrm>
          </p:grpSpPr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9A40CA9D-9349-BF52-8013-EA9C6218DD99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+3</a:t>
                </a:r>
              </a:p>
            </p:txBody>
          </p:sp>
          <p:sp>
            <p:nvSpPr>
              <p:cNvPr id="90" name="Diagrama de flujo: proceso 89">
                <a:extLst>
                  <a:ext uri="{FF2B5EF4-FFF2-40B4-BE49-F238E27FC236}">
                    <a16:creationId xmlns:a16="http://schemas.microsoft.com/office/drawing/2014/main" id="{3E019A98-E963-D0C0-976B-9A5764224476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DCFC6841-3070-5806-D8CD-D3FD69659041}"/>
                </a:ext>
              </a:extLst>
            </p:cNvPr>
            <p:cNvGrpSpPr/>
            <p:nvPr/>
          </p:nvGrpSpPr>
          <p:grpSpPr>
            <a:xfrm>
              <a:off x="3458724" y="4891097"/>
              <a:ext cx="606093" cy="258247"/>
              <a:chOff x="1516035" y="4941540"/>
              <a:chExt cx="1019031" cy="258247"/>
            </a:xfrm>
          </p:grpSpPr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341B4386-9790-D0FB-63FE-62CE799B57B2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36" name="Diagrama de flujo: proceso 135">
                <a:extLst>
                  <a:ext uri="{FF2B5EF4-FFF2-40B4-BE49-F238E27FC236}">
                    <a16:creationId xmlns:a16="http://schemas.microsoft.com/office/drawing/2014/main" id="{C49CBFF4-FC8F-B197-9B79-5E7EED8337D7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091725A2-526C-BC11-513D-C8BB95BCDBA9}"/>
                </a:ext>
              </a:extLst>
            </p:cNvPr>
            <p:cNvGrpSpPr/>
            <p:nvPr/>
          </p:nvGrpSpPr>
          <p:grpSpPr>
            <a:xfrm>
              <a:off x="4314395" y="4891097"/>
              <a:ext cx="606093" cy="258247"/>
              <a:chOff x="1516035" y="4941540"/>
              <a:chExt cx="1019031" cy="258247"/>
            </a:xfrm>
          </p:grpSpPr>
          <p:sp>
            <p:nvSpPr>
              <p:cNvPr id="139" name="CuadroTexto 138">
                <a:extLst>
                  <a:ext uri="{FF2B5EF4-FFF2-40B4-BE49-F238E27FC236}">
                    <a16:creationId xmlns:a16="http://schemas.microsoft.com/office/drawing/2014/main" id="{7C5E5765-EF2F-1971-E224-CD3079E4FBF0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+3</a:t>
                </a:r>
              </a:p>
            </p:txBody>
          </p:sp>
          <p:sp>
            <p:nvSpPr>
              <p:cNvPr id="140" name="Diagrama de flujo: proceso 139">
                <a:extLst>
                  <a:ext uri="{FF2B5EF4-FFF2-40B4-BE49-F238E27FC236}">
                    <a16:creationId xmlns:a16="http://schemas.microsoft.com/office/drawing/2014/main" id="{60142B70-A67B-08BD-580E-4DCDF5158374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1" name="Grupo 140">
              <a:extLst>
                <a:ext uri="{FF2B5EF4-FFF2-40B4-BE49-F238E27FC236}">
                  <a16:creationId xmlns:a16="http://schemas.microsoft.com/office/drawing/2014/main" id="{EE585CDB-4B7E-E6D5-6405-18D3EF86E396}"/>
                </a:ext>
              </a:extLst>
            </p:cNvPr>
            <p:cNvGrpSpPr/>
            <p:nvPr/>
          </p:nvGrpSpPr>
          <p:grpSpPr>
            <a:xfrm>
              <a:off x="5170066" y="4891097"/>
              <a:ext cx="606093" cy="258247"/>
              <a:chOff x="1516035" y="4941540"/>
              <a:chExt cx="1019031" cy="258247"/>
            </a:xfrm>
          </p:grpSpPr>
          <p:sp>
            <p:nvSpPr>
              <p:cNvPr id="142" name="CuadroTexto 141">
                <a:extLst>
                  <a:ext uri="{FF2B5EF4-FFF2-40B4-BE49-F238E27FC236}">
                    <a16:creationId xmlns:a16="http://schemas.microsoft.com/office/drawing/2014/main" id="{3F576C56-E2F1-9803-428A-528EF78FC2F6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43" name="Diagrama de flujo: proceso 142">
                <a:extLst>
                  <a:ext uri="{FF2B5EF4-FFF2-40B4-BE49-F238E27FC236}">
                    <a16:creationId xmlns:a16="http://schemas.microsoft.com/office/drawing/2014/main" id="{14BC1B91-8ADD-093E-8694-A539A2CC8DE1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4" name="Grupo 143">
              <a:extLst>
                <a:ext uri="{FF2B5EF4-FFF2-40B4-BE49-F238E27FC236}">
                  <a16:creationId xmlns:a16="http://schemas.microsoft.com/office/drawing/2014/main" id="{538F840B-0FAD-D938-8F69-4BB418F5F755}"/>
                </a:ext>
              </a:extLst>
            </p:cNvPr>
            <p:cNvGrpSpPr/>
            <p:nvPr/>
          </p:nvGrpSpPr>
          <p:grpSpPr>
            <a:xfrm>
              <a:off x="6025737" y="4891097"/>
              <a:ext cx="606093" cy="258247"/>
              <a:chOff x="1516035" y="4941540"/>
              <a:chExt cx="1019031" cy="258247"/>
            </a:xfrm>
          </p:grpSpPr>
          <p:sp>
            <p:nvSpPr>
              <p:cNvPr id="145" name="CuadroTexto 144">
                <a:extLst>
                  <a:ext uri="{FF2B5EF4-FFF2-40B4-BE49-F238E27FC236}">
                    <a16:creationId xmlns:a16="http://schemas.microsoft.com/office/drawing/2014/main" id="{D7FAF463-D3A8-D125-EDBA-8432EB5729B4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46" name="Diagrama de flujo: proceso 145">
                <a:extLst>
                  <a:ext uri="{FF2B5EF4-FFF2-40B4-BE49-F238E27FC236}">
                    <a16:creationId xmlns:a16="http://schemas.microsoft.com/office/drawing/2014/main" id="{E3179703-35EA-E1F7-9BB9-45CCD436002F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id="{12121951-D0E2-5765-D1BE-D91A34B66E31}"/>
                </a:ext>
              </a:extLst>
            </p:cNvPr>
            <p:cNvGrpSpPr/>
            <p:nvPr/>
          </p:nvGrpSpPr>
          <p:grpSpPr>
            <a:xfrm>
              <a:off x="6881408" y="4891097"/>
              <a:ext cx="606093" cy="258247"/>
              <a:chOff x="1516035" y="4941540"/>
              <a:chExt cx="1019031" cy="258247"/>
            </a:xfrm>
          </p:grpSpPr>
          <p:sp>
            <p:nvSpPr>
              <p:cNvPr id="148" name="CuadroTexto 147">
                <a:extLst>
                  <a:ext uri="{FF2B5EF4-FFF2-40B4-BE49-F238E27FC236}">
                    <a16:creationId xmlns:a16="http://schemas.microsoft.com/office/drawing/2014/main" id="{BAFF24E0-A555-4784-4C49-8C66D6613B31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149" name="Diagrama de flujo: proceso 148">
                <a:extLst>
                  <a:ext uri="{FF2B5EF4-FFF2-40B4-BE49-F238E27FC236}">
                    <a16:creationId xmlns:a16="http://schemas.microsoft.com/office/drawing/2014/main" id="{17CDD5B6-7816-841A-0F91-C4241ED30040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0" name="Grupo 149">
              <a:extLst>
                <a:ext uri="{FF2B5EF4-FFF2-40B4-BE49-F238E27FC236}">
                  <a16:creationId xmlns:a16="http://schemas.microsoft.com/office/drawing/2014/main" id="{4D74FF3B-DED7-738F-FD95-0E23132714A2}"/>
                </a:ext>
              </a:extLst>
            </p:cNvPr>
            <p:cNvGrpSpPr/>
            <p:nvPr/>
          </p:nvGrpSpPr>
          <p:grpSpPr>
            <a:xfrm>
              <a:off x="7737079" y="4891097"/>
              <a:ext cx="606093" cy="258247"/>
              <a:chOff x="1516035" y="4941540"/>
              <a:chExt cx="1019031" cy="258247"/>
            </a:xfrm>
          </p:grpSpPr>
          <p:sp>
            <p:nvSpPr>
              <p:cNvPr id="151" name="CuadroTexto 150">
                <a:extLst>
                  <a:ext uri="{FF2B5EF4-FFF2-40B4-BE49-F238E27FC236}">
                    <a16:creationId xmlns:a16="http://schemas.microsoft.com/office/drawing/2014/main" id="{F60A8FCE-83ED-0CC9-D4E7-11A3A8E9B301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+2</a:t>
                </a:r>
              </a:p>
            </p:txBody>
          </p:sp>
          <p:sp>
            <p:nvSpPr>
              <p:cNvPr id="152" name="Diagrama de flujo: proceso 151">
                <a:extLst>
                  <a:ext uri="{FF2B5EF4-FFF2-40B4-BE49-F238E27FC236}">
                    <a16:creationId xmlns:a16="http://schemas.microsoft.com/office/drawing/2014/main" id="{F189B2FD-C0C1-9833-7C05-4C895F5837A5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3" name="Grupo 152">
              <a:extLst>
                <a:ext uri="{FF2B5EF4-FFF2-40B4-BE49-F238E27FC236}">
                  <a16:creationId xmlns:a16="http://schemas.microsoft.com/office/drawing/2014/main" id="{2EE057DD-B653-72F8-DC2C-BCB207E33CA6}"/>
                </a:ext>
              </a:extLst>
            </p:cNvPr>
            <p:cNvGrpSpPr/>
            <p:nvPr/>
          </p:nvGrpSpPr>
          <p:grpSpPr>
            <a:xfrm>
              <a:off x="8592750" y="4891097"/>
              <a:ext cx="606093" cy="258247"/>
              <a:chOff x="1516035" y="4941540"/>
              <a:chExt cx="1019031" cy="258247"/>
            </a:xfrm>
          </p:grpSpPr>
          <p:sp>
            <p:nvSpPr>
              <p:cNvPr id="154" name="CuadroTexto 153">
                <a:extLst>
                  <a:ext uri="{FF2B5EF4-FFF2-40B4-BE49-F238E27FC236}">
                    <a16:creationId xmlns:a16="http://schemas.microsoft.com/office/drawing/2014/main" id="{B0D4DABA-CF03-0C22-277F-5D7830EB1CCE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+3</a:t>
                </a:r>
              </a:p>
            </p:txBody>
          </p:sp>
          <p:sp>
            <p:nvSpPr>
              <p:cNvPr id="155" name="Diagrama de flujo: proceso 154">
                <a:extLst>
                  <a:ext uri="{FF2B5EF4-FFF2-40B4-BE49-F238E27FC236}">
                    <a16:creationId xmlns:a16="http://schemas.microsoft.com/office/drawing/2014/main" id="{CA7DDC47-502A-A263-3EAE-D1F2876CAA34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6" name="Grupo 155">
              <a:extLst>
                <a:ext uri="{FF2B5EF4-FFF2-40B4-BE49-F238E27FC236}">
                  <a16:creationId xmlns:a16="http://schemas.microsoft.com/office/drawing/2014/main" id="{C3B82DC4-0DF6-F766-4387-EDE3C49C251C}"/>
                </a:ext>
              </a:extLst>
            </p:cNvPr>
            <p:cNvGrpSpPr/>
            <p:nvPr/>
          </p:nvGrpSpPr>
          <p:grpSpPr>
            <a:xfrm>
              <a:off x="9448421" y="4891097"/>
              <a:ext cx="606093" cy="258247"/>
              <a:chOff x="1516035" y="4941540"/>
              <a:chExt cx="1019031" cy="258247"/>
            </a:xfrm>
          </p:grpSpPr>
          <p:sp>
            <p:nvSpPr>
              <p:cNvPr id="157" name="CuadroTexto 156">
                <a:extLst>
                  <a:ext uri="{FF2B5EF4-FFF2-40B4-BE49-F238E27FC236}">
                    <a16:creationId xmlns:a16="http://schemas.microsoft.com/office/drawing/2014/main" id="{DBE84EBC-7C77-4F64-54BD-CAFA1A8F506D}"/>
                  </a:ext>
                </a:extLst>
              </p:cNvPr>
              <p:cNvSpPr txBox="1"/>
              <p:nvPr/>
            </p:nvSpPr>
            <p:spPr>
              <a:xfrm>
                <a:off x="151603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58" name="Diagrama de flujo: proceso 157">
                <a:extLst>
                  <a:ext uri="{FF2B5EF4-FFF2-40B4-BE49-F238E27FC236}">
                    <a16:creationId xmlns:a16="http://schemas.microsoft.com/office/drawing/2014/main" id="{4BB44356-CA0B-B5C0-68A0-7787E8E2A9EC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9" name="Grupo 158">
              <a:extLst>
                <a:ext uri="{FF2B5EF4-FFF2-40B4-BE49-F238E27FC236}">
                  <a16:creationId xmlns:a16="http://schemas.microsoft.com/office/drawing/2014/main" id="{4E847C88-993A-C73B-E6D1-7CE20691D018}"/>
                </a:ext>
              </a:extLst>
            </p:cNvPr>
            <p:cNvGrpSpPr/>
            <p:nvPr/>
          </p:nvGrpSpPr>
          <p:grpSpPr>
            <a:xfrm>
              <a:off x="10309331" y="4891097"/>
              <a:ext cx="606093" cy="258247"/>
              <a:chOff x="1524845" y="4941540"/>
              <a:chExt cx="1019031" cy="258247"/>
            </a:xfrm>
          </p:grpSpPr>
          <p:sp>
            <p:nvSpPr>
              <p:cNvPr id="160" name="CuadroTexto 159">
                <a:extLst>
                  <a:ext uri="{FF2B5EF4-FFF2-40B4-BE49-F238E27FC236}">
                    <a16:creationId xmlns:a16="http://schemas.microsoft.com/office/drawing/2014/main" id="{19212E87-8CF5-D3F1-69F4-EB048815039D}"/>
                  </a:ext>
                </a:extLst>
              </p:cNvPr>
              <p:cNvSpPr txBox="1"/>
              <p:nvPr/>
            </p:nvSpPr>
            <p:spPr>
              <a:xfrm>
                <a:off x="1524845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161" name="Diagrama de flujo: proceso 160">
                <a:extLst>
                  <a:ext uri="{FF2B5EF4-FFF2-40B4-BE49-F238E27FC236}">
                    <a16:creationId xmlns:a16="http://schemas.microsoft.com/office/drawing/2014/main" id="{03DB3092-2BDF-3988-6F93-2AA56B9D71EF}"/>
                  </a:ext>
                </a:extLst>
              </p:cNvPr>
              <p:cNvSpPr/>
              <p:nvPr/>
            </p:nvSpPr>
            <p:spPr>
              <a:xfrm>
                <a:off x="1524845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5AEFB879-C2BA-3531-2E2C-BC01F95C10BE}"/>
                </a:ext>
              </a:extLst>
            </p:cNvPr>
            <p:cNvGrpSpPr/>
            <p:nvPr/>
          </p:nvGrpSpPr>
          <p:grpSpPr>
            <a:xfrm>
              <a:off x="11162138" y="4891097"/>
              <a:ext cx="606093" cy="258247"/>
              <a:chOff x="1520038" y="4941540"/>
              <a:chExt cx="1019031" cy="258247"/>
            </a:xfrm>
          </p:grpSpPr>
          <p:sp>
            <p:nvSpPr>
              <p:cNvPr id="163" name="CuadroTexto 162">
                <a:extLst>
                  <a:ext uri="{FF2B5EF4-FFF2-40B4-BE49-F238E27FC236}">
                    <a16:creationId xmlns:a16="http://schemas.microsoft.com/office/drawing/2014/main" id="{2A5DF7BE-B32B-B0FB-64CE-4462DF594338}"/>
                  </a:ext>
                </a:extLst>
              </p:cNvPr>
              <p:cNvSpPr txBox="1"/>
              <p:nvPr/>
            </p:nvSpPr>
            <p:spPr>
              <a:xfrm>
                <a:off x="1520038" y="4941540"/>
                <a:ext cx="1019031" cy="258107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64" name="Diagrama de flujo: proceso 163">
                <a:extLst>
                  <a:ext uri="{FF2B5EF4-FFF2-40B4-BE49-F238E27FC236}">
                    <a16:creationId xmlns:a16="http://schemas.microsoft.com/office/drawing/2014/main" id="{FDB2BFF0-2E8D-5348-8717-6DA7CC90BA45}"/>
                  </a:ext>
                </a:extLst>
              </p:cNvPr>
              <p:cNvSpPr/>
              <p:nvPr/>
            </p:nvSpPr>
            <p:spPr>
              <a:xfrm>
                <a:off x="1520040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98E771E-67CB-CD6A-E1AF-6AC4B83CCE19}"/>
              </a:ext>
            </a:extLst>
          </p:cNvPr>
          <p:cNvGrpSpPr/>
          <p:nvPr/>
        </p:nvGrpSpPr>
        <p:grpSpPr>
          <a:xfrm>
            <a:off x="7041047" y="1549251"/>
            <a:ext cx="4853687" cy="1709271"/>
            <a:chOff x="8004213" y="1333416"/>
            <a:chExt cx="4853687" cy="170927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28CA5FE-AFD7-005F-03A1-8D2B7D26F9D2}"/>
                </a:ext>
              </a:extLst>
            </p:cNvPr>
            <p:cNvSpPr txBox="1"/>
            <p:nvPr/>
          </p:nvSpPr>
          <p:spPr>
            <a:xfrm>
              <a:off x="8719126" y="1333416"/>
              <a:ext cx="4138774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El gasto medio realizado en la instalación de sistemas de eficiencia energética y/o energía renovable para mejorar la sostenibilidad del hogar asciende a los 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3.068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€</a:t>
              </a:r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,  un 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9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 más que el año anterior</a:t>
              </a: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9608355B-17CA-16C9-5884-431083AFDA8D}"/>
                </a:ext>
              </a:extLst>
            </p:cNvPr>
            <p:cNvGrpSpPr/>
            <p:nvPr/>
          </p:nvGrpSpPr>
          <p:grpSpPr>
            <a:xfrm>
              <a:off x="8004213" y="2408953"/>
              <a:ext cx="1879629" cy="633734"/>
              <a:chOff x="7268607" y="1907221"/>
              <a:chExt cx="1879629" cy="633734"/>
            </a:xfrm>
          </p:grpSpPr>
          <p:pic>
            <p:nvPicPr>
              <p:cNvPr id="5" name="Gráfico 34">
                <a:extLst>
                  <a:ext uri="{FF2B5EF4-FFF2-40B4-BE49-F238E27FC236}">
                    <a16:creationId xmlns:a16="http://schemas.microsoft.com/office/drawing/2014/main" id="{7A3A97C5-ED1A-D8A5-44FF-9B185318B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53330" y="2006638"/>
                <a:ext cx="469520" cy="469520"/>
              </a:xfrm>
              <a:prstGeom prst="rect">
                <a:avLst/>
              </a:prstGeom>
            </p:spPr>
          </p:pic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31153ECF-9A6F-E018-7250-9260D7A074E0}"/>
                  </a:ext>
                </a:extLst>
              </p:cNvPr>
              <p:cNvSpPr/>
              <p:nvPr/>
            </p:nvSpPr>
            <p:spPr>
              <a:xfrm>
                <a:off x="7268607" y="19072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1CFCF07B-0027-4C9C-29E4-54CB97AE2896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7902341" y="2224088"/>
                <a:ext cx="1245895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28F1F10-F3BC-1E5E-B389-D61DFF5DE1B0}"/>
                  </a:ext>
                </a:extLst>
              </p:cNvPr>
              <p:cNvSpPr/>
              <p:nvPr/>
            </p:nvSpPr>
            <p:spPr>
              <a:xfrm>
                <a:off x="9076536" y="21780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6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Inversión en mejoras de eficiencia energética en el hogar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E34DECC4-76FF-065C-9D3E-BFD32D17F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¿Qué tipo de sistemas estás pensando instalar </a:t>
            </a:r>
            <a:r>
              <a:rPr lang="es-ES" sz="1400" dirty="0"/>
              <a:t>(respuesta múltiple)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Sost10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FC2EA35-A885-171F-37D8-32AE98758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960087"/>
              </p:ext>
            </p:extLst>
          </p:nvPr>
        </p:nvGraphicFramePr>
        <p:xfrm>
          <a:off x="4537182" y="1370645"/>
          <a:ext cx="3636771" cy="52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2" name="Grupo 161">
            <a:extLst>
              <a:ext uri="{FF2B5EF4-FFF2-40B4-BE49-F238E27FC236}">
                <a16:creationId xmlns:a16="http://schemas.microsoft.com/office/drawing/2014/main" id="{5AEFB879-C2BA-3531-2E2C-BC01F95C10BE}"/>
              </a:ext>
            </a:extLst>
          </p:cNvPr>
          <p:cNvGrpSpPr/>
          <p:nvPr/>
        </p:nvGrpSpPr>
        <p:grpSpPr>
          <a:xfrm>
            <a:off x="10990539" y="7097271"/>
            <a:ext cx="606093" cy="258247"/>
            <a:chOff x="1516035" y="4941540"/>
            <a:chExt cx="1019031" cy="258247"/>
          </a:xfrm>
        </p:grpSpPr>
        <p:sp>
          <p:nvSpPr>
            <p:cNvPr id="163" name="CuadroTexto 162">
              <a:extLst>
                <a:ext uri="{FF2B5EF4-FFF2-40B4-BE49-F238E27FC236}">
                  <a16:creationId xmlns:a16="http://schemas.microsoft.com/office/drawing/2014/main" id="{2A5DF7BE-B32B-B0FB-64CE-4462DF594338}"/>
                </a:ext>
              </a:extLst>
            </p:cNvPr>
            <p:cNvSpPr txBox="1"/>
            <p:nvPr/>
          </p:nvSpPr>
          <p:spPr>
            <a:xfrm>
              <a:off x="1516035" y="4941540"/>
              <a:ext cx="1019031" cy="258107"/>
            </a:xfrm>
            <a:prstGeom prst="rect">
              <a:avLst/>
            </a:prstGeom>
            <a:ln w="6350">
              <a:solidFill>
                <a:srgbClr val="9C9EAD"/>
              </a:solidFill>
            </a:ln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64" name="Diagrama de flujo: proceso 163">
              <a:extLst>
                <a:ext uri="{FF2B5EF4-FFF2-40B4-BE49-F238E27FC236}">
                  <a16:creationId xmlns:a16="http://schemas.microsoft.com/office/drawing/2014/main" id="{FDB2BFF0-2E8D-5348-8717-6DA7CC90BA45}"/>
                </a:ext>
              </a:extLst>
            </p:cNvPr>
            <p:cNvSpPr/>
            <p:nvPr/>
          </p:nvSpPr>
          <p:spPr>
            <a:xfrm>
              <a:off x="1516037" y="5127787"/>
              <a:ext cx="119891" cy="72000"/>
            </a:xfrm>
            <a:prstGeom prst="flowChartProcess">
              <a:avLst/>
            </a:prstGeom>
            <a:solidFill>
              <a:schemeClr val="tx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3FCC57D-26B3-CCF6-5168-D2AD98CA4BF2}"/>
              </a:ext>
            </a:extLst>
          </p:cNvPr>
          <p:cNvGrpSpPr/>
          <p:nvPr/>
        </p:nvGrpSpPr>
        <p:grpSpPr>
          <a:xfrm>
            <a:off x="146840" y="1053104"/>
            <a:ext cx="4563646" cy="5418458"/>
            <a:chOff x="146840" y="1173979"/>
            <a:chExt cx="4563646" cy="5418458"/>
          </a:xfrm>
        </p:grpSpPr>
        <p:sp>
          <p:nvSpPr>
            <p:cNvPr id="79" name="TextBox 26">
              <a:extLst>
                <a:ext uri="{FF2B5EF4-FFF2-40B4-BE49-F238E27FC236}">
                  <a16:creationId xmlns:a16="http://schemas.microsoft.com/office/drawing/2014/main" id="{0A3E6283-FEDF-B317-5AA0-16CD7438D727}"/>
                </a:ext>
              </a:extLst>
            </p:cNvPr>
            <p:cNvSpPr txBox="1"/>
            <p:nvPr/>
          </p:nvSpPr>
          <p:spPr>
            <a:xfrm>
              <a:off x="146840" y="2751152"/>
              <a:ext cx="42323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noProof="1">
                  <a:solidFill>
                    <a:schemeClr val="bg2"/>
                  </a:solidFill>
                  <a:latin typeface="+mj-lt"/>
                </a:rPr>
                <a:t>Instalación de placas solares para Autoconsumo fotovoltaico</a:t>
              </a:r>
            </a:p>
          </p:txBody>
        </p:sp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214D1AEC-9F7A-998D-AECA-C2460EE3511A}"/>
                </a:ext>
              </a:extLst>
            </p:cNvPr>
            <p:cNvGrpSpPr/>
            <p:nvPr/>
          </p:nvGrpSpPr>
          <p:grpSpPr>
            <a:xfrm>
              <a:off x="146840" y="1173979"/>
              <a:ext cx="4563646" cy="5418458"/>
              <a:chOff x="146840" y="1173979"/>
              <a:chExt cx="4563646" cy="5418458"/>
            </a:xfrm>
          </p:grpSpPr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D1B3B858-5249-B1FA-E551-AB82FF375260}"/>
                  </a:ext>
                </a:extLst>
              </p:cNvPr>
              <p:cNvGrpSpPr/>
              <p:nvPr/>
            </p:nvGrpSpPr>
            <p:grpSpPr>
              <a:xfrm>
                <a:off x="146840" y="1173979"/>
                <a:ext cx="4563646" cy="5418458"/>
                <a:chOff x="146840" y="1173979"/>
                <a:chExt cx="4563646" cy="5418458"/>
              </a:xfrm>
            </p:grpSpPr>
            <p:sp>
              <p:nvSpPr>
                <p:cNvPr id="64" name="TextBox 26">
                  <a:extLst>
                    <a:ext uri="{FF2B5EF4-FFF2-40B4-BE49-F238E27FC236}">
                      <a16:creationId xmlns:a16="http://schemas.microsoft.com/office/drawing/2014/main" id="{AFE15F5A-AD05-B356-0C5E-904A5FCCCC4F}"/>
                    </a:ext>
                  </a:extLst>
                </p:cNvPr>
                <p:cNvSpPr txBox="1"/>
                <p:nvPr/>
              </p:nvSpPr>
              <p:spPr>
                <a:xfrm>
                  <a:off x="950010" y="2038294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Sistemas de iluminación led o eficientes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1" name="TextBox 26">
                  <a:extLst>
                    <a:ext uri="{FF2B5EF4-FFF2-40B4-BE49-F238E27FC236}">
                      <a16:creationId xmlns:a16="http://schemas.microsoft.com/office/drawing/2014/main" id="{8F2D1265-3788-98B7-935C-9225C75F610E}"/>
                    </a:ext>
                  </a:extLst>
                </p:cNvPr>
                <p:cNvSpPr txBox="1"/>
                <p:nvPr/>
              </p:nvSpPr>
              <p:spPr>
                <a:xfrm>
                  <a:off x="146840" y="1681865"/>
                  <a:ext cx="423232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Electrodomésticos con etiqueta energética eficiente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2" name="TextBox 26">
                  <a:extLst>
                    <a:ext uri="{FF2B5EF4-FFF2-40B4-BE49-F238E27FC236}">
                      <a16:creationId xmlns:a16="http://schemas.microsoft.com/office/drawing/2014/main" id="{DE99C477-5F41-A34D-2578-DEAE651FEE2A}"/>
                    </a:ext>
                  </a:extLst>
                </p:cNvPr>
                <p:cNvSpPr txBox="1"/>
                <p:nvPr/>
              </p:nvSpPr>
              <p:spPr>
                <a:xfrm>
                  <a:off x="950010" y="2394723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Aislamiento térmico / Ventanas de alta eficiencia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3" name="TextBox 26">
                  <a:extLst>
                    <a:ext uri="{FF2B5EF4-FFF2-40B4-BE49-F238E27FC236}">
                      <a16:creationId xmlns:a16="http://schemas.microsoft.com/office/drawing/2014/main" id="{F01BF69A-9DEE-E672-C75D-04A1C2129CC7}"/>
                    </a:ext>
                  </a:extLst>
                </p:cNvPr>
                <p:cNvSpPr txBox="1"/>
                <p:nvPr/>
              </p:nvSpPr>
              <p:spPr>
                <a:xfrm>
                  <a:off x="950010" y="3107581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Sistemas de restricción de caudal de agua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4" name="TextBox 26">
                  <a:extLst>
                    <a:ext uri="{FF2B5EF4-FFF2-40B4-BE49-F238E27FC236}">
                      <a16:creationId xmlns:a16="http://schemas.microsoft.com/office/drawing/2014/main" id="{C3B6093D-9771-53B4-90FA-254BCE44503B}"/>
                    </a:ext>
                  </a:extLst>
                </p:cNvPr>
                <p:cNvSpPr txBox="1"/>
                <p:nvPr/>
              </p:nvSpPr>
              <p:spPr>
                <a:xfrm>
                  <a:off x="950010" y="4176868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Calderas de gas eficientes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5" name="TextBox 26">
                  <a:extLst>
                    <a:ext uri="{FF2B5EF4-FFF2-40B4-BE49-F238E27FC236}">
                      <a16:creationId xmlns:a16="http://schemas.microsoft.com/office/drawing/2014/main" id="{4D74BF68-56BE-2011-144E-F7EADFE6FB74}"/>
                    </a:ext>
                  </a:extLst>
                </p:cNvPr>
                <p:cNvSpPr txBox="1"/>
                <p:nvPr/>
              </p:nvSpPr>
              <p:spPr>
                <a:xfrm>
                  <a:off x="950010" y="3820439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Reformas para mejorar la eficiencia de efificios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6" name="TextBox 26">
                  <a:extLst>
                    <a:ext uri="{FF2B5EF4-FFF2-40B4-BE49-F238E27FC236}">
                      <a16:creationId xmlns:a16="http://schemas.microsoft.com/office/drawing/2014/main" id="{38930177-1ABA-50B1-C6B8-5AED0DB61432}"/>
                    </a:ext>
                  </a:extLst>
                </p:cNvPr>
                <p:cNvSpPr txBox="1"/>
                <p:nvPr/>
              </p:nvSpPr>
              <p:spPr>
                <a:xfrm>
                  <a:off x="950010" y="3464010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Pintura ecológica / Revestimientos naturales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7" name="TextBox 26">
                  <a:extLst>
                    <a:ext uri="{FF2B5EF4-FFF2-40B4-BE49-F238E27FC236}">
                      <a16:creationId xmlns:a16="http://schemas.microsoft.com/office/drawing/2014/main" id="{E0AF3F1C-FA5D-829E-0C2B-635AEBCBE142}"/>
                    </a:ext>
                  </a:extLst>
                </p:cNvPr>
                <p:cNvSpPr txBox="1"/>
                <p:nvPr/>
              </p:nvSpPr>
              <p:spPr>
                <a:xfrm>
                  <a:off x="735562" y="4533297"/>
                  <a:ext cx="36436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Domótica y sistemas de monitorización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78" name="TextBox 26">
                  <a:extLst>
                    <a:ext uri="{FF2B5EF4-FFF2-40B4-BE49-F238E27FC236}">
                      <a16:creationId xmlns:a16="http://schemas.microsoft.com/office/drawing/2014/main" id="{EEE578FC-A88A-0BF0-E2FE-3088543B7707}"/>
                    </a:ext>
                  </a:extLst>
                </p:cNvPr>
                <p:cNvSpPr txBox="1"/>
                <p:nvPr/>
              </p:nvSpPr>
              <p:spPr>
                <a:xfrm>
                  <a:off x="950010" y="5602584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Auditorías energéticas de tu hogar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80" name="TextBox 26">
                  <a:extLst>
                    <a:ext uri="{FF2B5EF4-FFF2-40B4-BE49-F238E27FC236}">
                      <a16:creationId xmlns:a16="http://schemas.microsoft.com/office/drawing/2014/main" id="{5462B2AE-9BDF-3B73-21FF-0CC870842F30}"/>
                    </a:ext>
                  </a:extLst>
                </p:cNvPr>
                <p:cNvSpPr txBox="1"/>
                <p:nvPr/>
              </p:nvSpPr>
              <p:spPr>
                <a:xfrm>
                  <a:off x="950010" y="4889726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Termosolar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81" name="TextBox 26">
                  <a:extLst>
                    <a:ext uri="{FF2B5EF4-FFF2-40B4-BE49-F238E27FC236}">
                      <a16:creationId xmlns:a16="http://schemas.microsoft.com/office/drawing/2014/main" id="{00D0CA0C-19C4-532B-D7FA-98C928D0D824}"/>
                    </a:ext>
                  </a:extLst>
                </p:cNvPr>
                <p:cNvSpPr txBox="1"/>
                <p:nvPr/>
              </p:nvSpPr>
              <p:spPr>
                <a:xfrm>
                  <a:off x="950010" y="5246155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Aerotermia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82" name="TextBox 26">
                  <a:extLst>
                    <a:ext uri="{FF2B5EF4-FFF2-40B4-BE49-F238E27FC236}">
                      <a16:creationId xmlns:a16="http://schemas.microsoft.com/office/drawing/2014/main" id="{1F2273A6-2B26-73FE-21A3-63F6A7EABC04}"/>
                    </a:ext>
                  </a:extLst>
                </p:cNvPr>
                <p:cNvSpPr txBox="1"/>
                <p:nvPr/>
              </p:nvSpPr>
              <p:spPr>
                <a:xfrm>
                  <a:off x="950010" y="5959013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Calderas de biomasa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  <p:sp>
              <p:nvSpPr>
                <p:cNvPr id="83" name="CuadroTexto 82">
                  <a:extLst>
                    <a:ext uri="{FF2B5EF4-FFF2-40B4-BE49-F238E27FC236}">
                      <a16:creationId xmlns:a16="http://schemas.microsoft.com/office/drawing/2014/main" id="{83B3925D-57D2-847C-B5D5-55135D62D1E3}"/>
                    </a:ext>
                  </a:extLst>
                </p:cNvPr>
                <p:cNvSpPr txBox="1"/>
                <p:nvPr/>
              </p:nvSpPr>
              <p:spPr>
                <a:xfrm>
                  <a:off x="4000900" y="1173979"/>
                  <a:ext cx="709586" cy="4699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72000" bIns="0" rtlCol="0" anchor="ctr"/>
                <a:lstStyle>
                  <a:defPPr>
                    <a:defRPr lang="es-ES"/>
                  </a:defPPr>
                  <a:lvl1pPr algn="ctr">
                    <a:defRPr sz="1000" b="1">
                      <a:solidFill>
                        <a:schemeClr val="bg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lang="es-ES" sz="1100" b="0" dirty="0">
                      <a:solidFill>
                        <a:schemeClr val="bg2"/>
                      </a:solidFill>
                      <a:latin typeface="+mj-lt"/>
                    </a:rPr>
                    <a:t>Var</a:t>
                  </a:r>
                  <a:r>
                    <a:rPr lang="es-ES" sz="400" b="0" dirty="0">
                      <a:solidFill>
                        <a:schemeClr val="bg2"/>
                      </a:solidFill>
                      <a:latin typeface="+mj-lt"/>
                    </a:rPr>
                    <a:t> </a:t>
                  </a:r>
                  <a:r>
                    <a:rPr lang="es-ES" sz="1100" b="0" dirty="0">
                      <a:solidFill>
                        <a:schemeClr val="bg2"/>
                      </a:solidFill>
                      <a:latin typeface="+mj-lt"/>
                    </a:rPr>
                    <a:t>(pp) 23/24</a:t>
                  </a:r>
                </a:p>
              </p:txBody>
            </p:sp>
            <p:sp>
              <p:nvSpPr>
                <p:cNvPr id="3" name="TextBox 26">
                  <a:extLst>
                    <a:ext uri="{FF2B5EF4-FFF2-40B4-BE49-F238E27FC236}">
                      <a16:creationId xmlns:a16="http://schemas.microsoft.com/office/drawing/2014/main" id="{1E9B13CC-61A1-E466-68B9-A6A14EB999B2}"/>
                    </a:ext>
                  </a:extLst>
                </p:cNvPr>
                <p:cNvSpPr txBox="1"/>
                <p:nvPr/>
              </p:nvSpPr>
              <p:spPr>
                <a:xfrm>
                  <a:off x="950010" y="6315438"/>
                  <a:ext cx="342915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s-ES" sz="1200" noProof="1">
                      <a:solidFill>
                        <a:schemeClr val="bg2"/>
                      </a:solidFill>
                      <a:latin typeface="+mj-lt"/>
                    </a:rPr>
                    <a:t>Ninguna</a:t>
                  </a:r>
                  <a:endParaRPr lang="en-US" sz="1200" noProof="1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1" name="Grupo 60">
                <a:extLst>
                  <a:ext uri="{FF2B5EF4-FFF2-40B4-BE49-F238E27FC236}">
                    <a16:creationId xmlns:a16="http://schemas.microsoft.com/office/drawing/2014/main" id="{167BEBF6-80C0-6907-E255-0FE5CA35F543}"/>
                  </a:ext>
                </a:extLst>
              </p:cNvPr>
              <p:cNvGrpSpPr/>
              <p:nvPr/>
            </p:nvGrpSpPr>
            <p:grpSpPr>
              <a:xfrm>
                <a:off x="4437097" y="1681865"/>
                <a:ext cx="236541" cy="4873815"/>
                <a:chOff x="4437097" y="1681865"/>
                <a:chExt cx="236541" cy="4873815"/>
              </a:xfrm>
            </p:grpSpPr>
            <p:grpSp>
              <p:nvGrpSpPr>
                <p:cNvPr id="58" name="Grupo 57">
                  <a:extLst>
                    <a:ext uri="{FF2B5EF4-FFF2-40B4-BE49-F238E27FC236}">
                      <a16:creationId xmlns:a16="http://schemas.microsoft.com/office/drawing/2014/main" id="{E2E4D9C7-5CF5-4B0A-4CF8-A38100C8C4C9}"/>
                    </a:ext>
                  </a:extLst>
                </p:cNvPr>
                <p:cNvGrpSpPr/>
                <p:nvPr/>
              </p:nvGrpSpPr>
              <p:grpSpPr>
                <a:xfrm>
                  <a:off x="4437097" y="1681865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59" name="CuadroTexto 58">
                    <a:extLst>
                      <a:ext uri="{FF2B5EF4-FFF2-40B4-BE49-F238E27FC236}">
                        <a16:creationId xmlns:a16="http://schemas.microsoft.com/office/drawing/2014/main" id="{8E9ACD85-605C-8FD5-C0E9-B9EA2F01A784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-3</a:t>
                    </a:r>
                  </a:p>
                </p:txBody>
              </p:sp>
              <p:sp>
                <p:nvSpPr>
                  <p:cNvPr id="60" name="Diagrama de flujo: proceso 59">
                    <a:extLst>
                      <a:ext uri="{FF2B5EF4-FFF2-40B4-BE49-F238E27FC236}">
                        <a16:creationId xmlns:a16="http://schemas.microsoft.com/office/drawing/2014/main" id="{93F0F956-AB39-CC00-3D1E-BBFB0C7DEB85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" name="Grupo 3">
                  <a:extLst>
                    <a:ext uri="{FF2B5EF4-FFF2-40B4-BE49-F238E27FC236}">
                      <a16:creationId xmlns:a16="http://schemas.microsoft.com/office/drawing/2014/main" id="{B5BF704E-EFB5-03A0-DCD7-DC7C68A1A570}"/>
                    </a:ext>
                  </a:extLst>
                </p:cNvPr>
                <p:cNvGrpSpPr/>
                <p:nvPr/>
              </p:nvGrpSpPr>
              <p:grpSpPr>
                <a:xfrm>
                  <a:off x="4437097" y="2037853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5" name="CuadroTexto 4">
                    <a:extLst>
                      <a:ext uri="{FF2B5EF4-FFF2-40B4-BE49-F238E27FC236}">
                        <a16:creationId xmlns:a16="http://schemas.microsoft.com/office/drawing/2014/main" id="{6C13D71A-4D76-5C85-9A7D-39B1AB1D33EB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" name="Diagrama de flujo: proceso 6">
                    <a:extLst>
                      <a:ext uri="{FF2B5EF4-FFF2-40B4-BE49-F238E27FC236}">
                        <a16:creationId xmlns:a16="http://schemas.microsoft.com/office/drawing/2014/main" id="{FA84642C-BC88-53E6-6B85-D10486FD45DF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chemeClr val="tx1">
                      <a:lumMod val="50000"/>
                      <a:alpha val="6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8" name="Grupo 7">
                  <a:extLst>
                    <a:ext uri="{FF2B5EF4-FFF2-40B4-BE49-F238E27FC236}">
                      <a16:creationId xmlns:a16="http://schemas.microsoft.com/office/drawing/2014/main" id="{B3572BD2-9DE7-C80E-B640-399DD4FAB68D}"/>
                    </a:ext>
                  </a:extLst>
                </p:cNvPr>
                <p:cNvGrpSpPr/>
                <p:nvPr/>
              </p:nvGrpSpPr>
              <p:grpSpPr>
                <a:xfrm>
                  <a:off x="4437097" y="2393841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9" name="CuadroTexto 8">
                    <a:extLst>
                      <a:ext uri="{FF2B5EF4-FFF2-40B4-BE49-F238E27FC236}">
                        <a16:creationId xmlns:a16="http://schemas.microsoft.com/office/drawing/2014/main" id="{777EFC29-E134-18A2-EA52-436CE989384D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10" name="Diagrama de flujo: proceso 9">
                    <a:extLst>
                      <a:ext uri="{FF2B5EF4-FFF2-40B4-BE49-F238E27FC236}">
                        <a16:creationId xmlns:a16="http://schemas.microsoft.com/office/drawing/2014/main" id="{2985C75A-004D-206B-38A1-3C4D4E7968B5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688E886A-CC49-72C0-3D15-E30CAF2D045C}"/>
                    </a:ext>
                  </a:extLst>
                </p:cNvPr>
                <p:cNvGrpSpPr/>
                <p:nvPr/>
              </p:nvGrpSpPr>
              <p:grpSpPr>
                <a:xfrm>
                  <a:off x="4437097" y="2749829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1BE3516A-8AD8-26B5-66E9-FFA40667513B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-3</a:t>
                    </a:r>
                  </a:p>
                </p:txBody>
              </p:sp>
              <p:sp>
                <p:nvSpPr>
                  <p:cNvPr id="17" name="Diagrama de flujo: proceso 16">
                    <a:extLst>
                      <a:ext uri="{FF2B5EF4-FFF2-40B4-BE49-F238E27FC236}">
                        <a16:creationId xmlns:a16="http://schemas.microsoft.com/office/drawing/2014/main" id="{E97B0179-5679-A424-D69C-57C90535894A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8" name="Grupo 17">
                  <a:extLst>
                    <a:ext uri="{FF2B5EF4-FFF2-40B4-BE49-F238E27FC236}">
                      <a16:creationId xmlns:a16="http://schemas.microsoft.com/office/drawing/2014/main" id="{088DDEF2-7799-824A-7E5F-2F545EF205A8}"/>
                    </a:ext>
                  </a:extLst>
                </p:cNvPr>
                <p:cNvGrpSpPr/>
                <p:nvPr/>
              </p:nvGrpSpPr>
              <p:grpSpPr>
                <a:xfrm>
                  <a:off x="4437097" y="3105817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0DB53088-2281-B87A-3836-8BFEFD004157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20" name="Diagrama de flujo: proceso 19">
                    <a:extLst>
                      <a:ext uri="{FF2B5EF4-FFF2-40B4-BE49-F238E27FC236}">
                        <a16:creationId xmlns:a16="http://schemas.microsoft.com/office/drawing/2014/main" id="{00C72F65-41F3-6535-6942-195AD62EFD6D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5AC7FA0F-4589-AD9B-D18F-3949AFF2F22A}"/>
                    </a:ext>
                  </a:extLst>
                </p:cNvPr>
                <p:cNvGrpSpPr/>
                <p:nvPr/>
              </p:nvGrpSpPr>
              <p:grpSpPr>
                <a:xfrm>
                  <a:off x="4437097" y="3461805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5636586A-E45F-664F-1A64-8387116BF93B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+1</a:t>
                    </a:r>
                  </a:p>
                </p:txBody>
              </p:sp>
              <p:sp>
                <p:nvSpPr>
                  <p:cNvPr id="23" name="Diagrama de flujo: proceso 22">
                    <a:extLst>
                      <a:ext uri="{FF2B5EF4-FFF2-40B4-BE49-F238E27FC236}">
                        <a16:creationId xmlns:a16="http://schemas.microsoft.com/office/drawing/2014/main" id="{FAAAFAC7-EF1B-2F62-4D17-09C4BB217D47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00B05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4" name="Grupo 23">
                  <a:extLst>
                    <a:ext uri="{FF2B5EF4-FFF2-40B4-BE49-F238E27FC236}">
                      <a16:creationId xmlns:a16="http://schemas.microsoft.com/office/drawing/2014/main" id="{4E665C14-053E-18CB-772B-E9E15E2F28E5}"/>
                    </a:ext>
                  </a:extLst>
                </p:cNvPr>
                <p:cNvGrpSpPr/>
                <p:nvPr/>
              </p:nvGrpSpPr>
              <p:grpSpPr>
                <a:xfrm>
                  <a:off x="4437097" y="3817793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25" name="CuadroTexto 24">
                    <a:extLst>
                      <a:ext uri="{FF2B5EF4-FFF2-40B4-BE49-F238E27FC236}">
                        <a16:creationId xmlns:a16="http://schemas.microsoft.com/office/drawing/2014/main" id="{C8EE3AA9-F86F-50FB-DE97-851181020F16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-2</a:t>
                    </a:r>
                  </a:p>
                </p:txBody>
              </p:sp>
              <p:sp>
                <p:nvSpPr>
                  <p:cNvPr id="26" name="Diagrama de flujo: proceso 25">
                    <a:extLst>
                      <a:ext uri="{FF2B5EF4-FFF2-40B4-BE49-F238E27FC236}">
                        <a16:creationId xmlns:a16="http://schemas.microsoft.com/office/drawing/2014/main" id="{58C13E33-C4CA-9CB4-E2F6-55AB7229B957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" name="Grupo 26">
                  <a:extLst>
                    <a:ext uri="{FF2B5EF4-FFF2-40B4-BE49-F238E27FC236}">
                      <a16:creationId xmlns:a16="http://schemas.microsoft.com/office/drawing/2014/main" id="{07F94C6E-55FF-BA2A-8BBD-3EFAA0E4BC8C}"/>
                    </a:ext>
                  </a:extLst>
                </p:cNvPr>
                <p:cNvGrpSpPr/>
                <p:nvPr/>
              </p:nvGrpSpPr>
              <p:grpSpPr>
                <a:xfrm>
                  <a:off x="4437097" y="4173781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42148486-F3F8-94B0-E8D3-5D92375D88E8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29" name="Diagrama de flujo: proceso 28">
                    <a:extLst>
                      <a:ext uri="{FF2B5EF4-FFF2-40B4-BE49-F238E27FC236}">
                        <a16:creationId xmlns:a16="http://schemas.microsoft.com/office/drawing/2014/main" id="{9216A97F-785E-9BD5-ACA8-1A4A70C15E1F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0" name="Grupo 29">
                  <a:extLst>
                    <a:ext uri="{FF2B5EF4-FFF2-40B4-BE49-F238E27FC236}">
                      <a16:creationId xmlns:a16="http://schemas.microsoft.com/office/drawing/2014/main" id="{AE067C2D-BECC-E8F8-A27D-FF60851644EA}"/>
                    </a:ext>
                  </a:extLst>
                </p:cNvPr>
                <p:cNvGrpSpPr/>
                <p:nvPr/>
              </p:nvGrpSpPr>
              <p:grpSpPr>
                <a:xfrm>
                  <a:off x="4437097" y="4529769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D76D491F-9739-3AD6-AB53-F860FD7F8897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32" name="Diagrama de flujo: proceso 31">
                    <a:extLst>
                      <a:ext uri="{FF2B5EF4-FFF2-40B4-BE49-F238E27FC236}">
                        <a16:creationId xmlns:a16="http://schemas.microsoft.com/office/drawing/2014/main" id="{AF6FC97B-1943-424E-733F-6AEFB9941633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FF000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3" name="Grupo 32">
                  <a:extLst>
                    <a:ext uri="{FF2B5EF4-FFF2-40B4-BE49-F238E27FC236}">
                      <a16:creationId xmlns:a16="http://schemas.microsoft.com/office/drawing/2014/main" id="{5BBA5B5E-8156-9B7D-C38D-2B207A5B0271}"/>
                    </a:ext>
                  </a:extLst>
                </p:cNvPr>
                <p:cNvGrpSpPr/>
                <p:nvPr/>
              </p:nvGrpSpPr>
              <p:grpSpPr>
                <a:xfrm>
                  <a:off x="4437097" y="4885757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ABFE77A4-9082-1A57-A881-6348A8882F13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+1</a:t>
                    </a:r>
                  </a:p>
                </p:txBody>
              </p:sp>
              <p:sp>
                <p:nvSpPr>
                  <p:cNvPr id="36" name="Diagrama de flujo: proceso 35">
                    <a:extLst>
                      <a:ext uri="{FF2B5EF4-FFF2-40B4-BE49-F238E27FC236}">
                        <a16:creationId xmlns:a16="http://schemas.microsoft.com/office/drawing/2014/main" id="{FB1DBB21-3F55-7510-DCF8-5B589A50615A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00B05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7" name="Grupo 36">
                  <a:extLst>
                    <a:ext uri="{FF2B5EF4-FFF2-40B4-BE49-F238E27FC236}">
                      <a16:creationId xmlns:a16="http://schemas.microsoft.com/office/drawing/2014/main" id="{5F89D89F-DED5-12C0-2C37-18DA5459743D}"/>
                    </a:ext>
                  </a:extLst>
                </p:cNvPr>
                <p:cNvGrpSpPr/>
                <p:nvPr/>
              </p:nvGrpSpPr>
              <p:grpSpPr>
                <a:xfrm>
                  <a:off x="4437097" y="5241745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38" name="CuadroTexto 37">
                    <a:extLst>
                      <a:ext uri="{FF2B5EF4-FFF2-40B4-BE49-F238E27FC236}">
                        <a16:creationId xmlns:a16="http://schemas.microsoft.com/office/drawing/2014/main" id="{28D8CC42-462B-5BEE-A9A0-80CDDE8DBBF4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+1</a:t>
                    </a:r>
                  </a:p>
                </p:txBody>
              </p:sp>
              <p:sp>
                <p:nvSpPr>
                  <p:cNvPr id="39" name="Diagrama de flujo: proceso 38">
                    <a:extLst>
                      <a:ext uri="{FF2B5EF4-FFF2-40B4-BE49-F238E27FC236}">
                        <a16:creationId xmlns:a16="http://schemas.microsoft.com/office/drawing/2014/main" id="{C103C6FF-73B6-A3BC-F4C0-1BD716562B49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00B05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0" name="Grupo 39">
                  <a:extLst>
                    <a:ext uri="{FF2B5EF4-FFF2-40B4-BE49-F238E27FC236}">
                      <a16:creationId xmlns:a16="http://schemas.microsoft.com/office/drawing/2014/main" id="{35EC2069-75C0-4806-DAAC-A625C0C5C557}"/>
                    </a:ext>
                  </a:extLst>
                </p:cNvPr>
                <p:cNvGrpSpPr/>
                <p:nvPr/>
              </p:nvGrpSpPr>
              <p:grpSpPr>
                <a:xfrm>
                  <a:off x="4437097" y="5597733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41" name="CuadroTexto 40">
                    <a:extLst>
                      <a:ext uri="{FF2B5EF4-FFF2-40B4-BE49-F238E27FC236}">
                        <a16:creationId xmlns:a16="http://schemas.microsoft.com/office/drawing/2014/main" id="{4CFD7BED-5776-62F9-6FDC-85A03DA14A61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+1</a:t>
                    </a:r>
                  </a:p>
                </p:txBody>
              </p:sp>
              <p:sp>
                <p:nvSpPr>
                  <p:cNvPr id="42" name="Diagrama de flujo: proceso 41">
                    <a:extLst>
                      <a:ext uri="{FF2B5EF4-FFF2-40B4-BE49-F238E27FC236}">
                        <a16:creationId xmlns:a16="http://schemas.microsoft.com/office/drawing/2014/main" id="{F812B45D-FA1F-B3D5-A253-9D7E826DA2A8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00B05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00BF6746-810A-1101-F3E0-82EFF949B9A1}"/>
                    </a:ext>
                  </a:extLst>
                </p:cNvPr>
                <p:cNvGrpSpPr/>
                <p:nvPr/>
              </p:nvGrpSpPr>
              <p:grpSpPr>
                <a:xfrm>
                  <a:off x="4437097" y="6309714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44" name="CuadroTexto 43">
                    <a:extLst>
                      <a:ext uri="{FF2B5EF4-FFF2-40B4-BE49-F238E27FC236}">
                        <a16:creationId xmlns:a16="http://schemas.microsoft.com/office/drawing/2014/main" id="{74E303D0-BA4C-6093-E7B5-8C7E247EBE24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+1</a:t>
                    </a:r>
                  </a:p>
                </p:txBody>
              </p:sp>
              <p:sp>
                <p:nvSpPr>
                  <p:cNvPr id="45" name="Diagrama de flujo: proceso 44">
                    <a:extLst>
                      <a:ext uri="{FF2B5EF4-FFF2-40B4-BE49-F238E27FC236}">
                        <a16:creationId xmlns:a16="http://schemas.microsoft.com/office/drawing/2014/main" id="{8E7C5156-8432-4231-706E-CA63585BC26B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rgbClr val="00B050">
                      <a:alpha val="6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6" name="Grupo 45">
                  <a:extLst>
                    <a:ext uri="{FF2B5EF4-FFF2-40B4-BE49-F238E27FC236}">
                      <a16:creationId xmlns:a16="http://schemas.microsoft.com/office/drawing/2014/main" id="{808D6683-F67A-DF52-F6A6-F8865D821355}"/>
                    </a:ext>
                  </a:extLst>
                </p:cNvPr>
                <p:cNvGrpSpPr/>
                <p:nvPr/>
              </p:nvGrpSpPr>
              <p:grpSpPr>
                <a:xfrm>
                  <a:off x="4437097" y="5953721"/>
                  <a:ext cx="236541" cy="245966"/>
                  <a:chOff x="1516037" y="4953821"/>
                  <a:chExt cx="397699" cy="245966"/>
                </a:xfrm>
              </p:grpSpPr>
              <p:sp>
                <p:nvSpPr>
                  <p:cNvPr id="47" name="CuadroTexto 46">
                    <a:extLst>
                      <a:ext uri="{FF2B5EF4-FFF2-40B4-BE49-F238E27FC236}">
                        <a16:creationId xmlns:a16="http://schemas.microsoft.com/office/drawing/2014/main" id="{0C286886-46DF-8035-D2C9-BDC3CA028155}"/>
                      </a:ext>
                    </a:extLst>
                  </p:cNvPr>
                  <p:cNvSpPr txBox="1"/>
                  <p:nvPr/>
                </p:nvSpPr>
                <p:spPr>
                  <a:xfrm>
                    <a:off x="1516037" y="4953821"/>
                    <a:ext cx="397699" cy="245826"/>
                  </a:xfrm>
                  <a:prstGeom prst="rect">
                    <a:avLst/>
                  </a:prstGeom>
                  <a:ln w="6350">
                    <a:solidFill>
                      <a:srgbClr val="9C9EAD"/>
                    </a:solidFill>
                  </a:ln>
                </p:spPr>
                <p:txBody>
                  <a:bodyPr vert="horz" wrap="square" lIns="0" tIns="36000" rIns="0" bIns="0" rtlCol="0" anchor="ctr">
                    <a:noAutofit/>
                  </a:bodyPr>
                  <a:lstStyle/>
                  <a:p>
                    <a:pPr algn="ctr"/>
                    <a:r>
                      <a:rPr lang="es-ES" sz="12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48" name="Diagrama de flujo: proceso 47">
                    <a:extLst>
                      <a:ext uri="{FF2B5EF4-FFF2-40B4-BE49-F238E27FC236}">
                        <a16:creationId xmlns:a16="http://schemas.microsoft.com/office/drawing/2014/main" id="{928D5D8B-2E4D-58B2-C3D9-5616A34FA81F}"/>
                      </a:ext>
                    </a:extLst>
                  </p:cNvPr>
                  <p:cNvSpPr/>
                  <p:nvPr/>
                </p:nvSpPr>
                <p:spPr>
                  <a:xfrm>
                    <a:off x="1516037" y="5127787"/>
                    <a:ext cx="119891" cy="72000"/>
                  </a:xfrm>
                  <a:prstGeom prst="flowChartProcess">
                    <a:avLst/>
                  </a:prstGeom>
                  <a:solidFill>
                    <a:schemeClr val="tx1">
                      <a:lumMod val="50000"/>
                      <a:alpha val="62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5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690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Intención de instalación de sistemas eficiencia energética en el hogar 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E34DECC4-76FF-065C-9D3E-BFD32D17F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¿Qué variable de las nuevas leyes que regulan el autoconsumo te parece más interesante? </a:t>
            </a:r>
            <a:r>
              <a:rPr lang="es-ES" sz="1400" b="0" dirty="0"/>
              <a:t>(respuesta única)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Sost11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FC2EA35-A885-171F-37D8-32AE98758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889276"/>
              </p:ext>
            </p:extLst>
          </p:nvPr>
        </p:nvGraphicFramePr>
        <p:xfrm>
          <a:off x="4537182" y="1661133"/>
          <a:ext cx="3636771" cy="447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3" name="Grupo 122">
            <a:extLst>
              <a:ext uri="{FF2B5EF4-FFF2-40B4-BE49-F238E27FC236}">
                <a16:creationId xmlns:a16="http://schemas.microsoft.com/office/drawing/2014/main" id="{F7CDA09D-46D9-81F0-44DE-14D9127E67E6}"/>
              </a:ext>
            </a:extLst>
          </p:cNvPr>
          <p:cNvGrpSpPr/>
          <p:nvPr/>
        </p:nvGrpSpPr>
        <p:grpSpPr>
          <a:xfrm>
            <a:off x="70640" y="1364623"/>
            <a:ext cx="4648802" cy="4547683"/>
            <a:chOff x="70640" y="1538792"/>
            <a:chExt cx="4648802" cy="4547683"/>
          </a:xfrm>
        </p:grpSpPr>
        <p:sp>
          <p:nvSpPr>
            <p:cNvPr id="79" name="TextBox 26">
              <a:extLst>
                <a:ext uri="{FF2B5EF4-FFF2-40B4-BE49-F238E27FC236}">
                  <a16:creationId xmlns:a16="http://schemas.microsoft.com/office/drawing/2014/main" id="{0A3E6283-FEDF-B317-5AA0-16CD7438D727}"/>
                </a:ext>
              </a:extLst>
            </p:cNvPr>
            <p:cNvSpPr txBox="1"/>
            <p:nvPr/>
          </p:nvSpPr>
          <p:spPr>
            <a:xfrm>
              <a:off x="401508" y="4903405"/>
              <a:ext cx="39776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noProof="1">
                  <a:solidFill>
                    <a:schemeClr val="bg2"/>
                  </a:solidFill>
                  <a:latin typeface="+mj-lt"/>
                </a:rPr>
                <a:t>La posibilidad de construir asociaciones y colectivos de vecinos para crear instalaciones de placas solares</a:t>
              </a:r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D1B3B858-5249-B1FA-E551-AB82FF375260}"/>
                </a:ext>
              </a:extLst>
            </p:cNvPr>
            <p:cNvGrpSpPr/>
            <p:nvPr/>
          </p:nvGrpSpPr>
          <p:grpSpPr>
            <a:xfrm>
              <a:off x="70640" y="1538792"/>
              <a:ext cx="4648802" cy="4547683"/>
              <a:chOff x="146840" y="1538792"/>
              <a:chExt cx="4648802" cy="4547683"/>
            </a:xfrm>
          </p:grpSpPr>
          <p:sp>
            <p:nvSpPr>
              <p:cNvPr id="64" name="TextBox 26">
                <a:extLst>
                  <a:ext uri="{FF2B5EF4-FFF2-40B4-BE49-F238E27FC236}">
                    <a16:creationId xmlns:a16="http://schemas.microsoft.com/office/drawing/2014/main" id="{AFE15F5A-AD05-B356-0C5E-904A5FCCCC4F}"/>
                  </a:ext>
                </a:extLst>
              </p:cNvPr>
              <p:cNvSpPr txBox="1"/>
              <p:nvPr/>
            </p:nvSpPr>
            <p:spPr>
              <a:xfrm>
                <a:off x="595368" y="2788301"/>
                <a:ext cx="378379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El fin del “Impuesto al Sol” que mejora la rentabilidad a obtener por la instalación de placas solares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71" name="TextBox 26">
                <a:extLst>
                  <a:ext uri="{FF2B5EF4-FFF2-40B4-BE49-F238E27FC236}">
                    <a16:creationId xmlns:a16="http://schemas.microsoft.com/office/drawing/2014/main" id="{8F2D1265-3788-98B7-935C-9225C75F610E}"/>
                  </a:ext>
                </a:extLst>
              </p:cNvPr>
              <p:cNvSpPr txBox="1"/>
              <p:nvPr/>
            </p:nvSpPr>
            <p:spPr>
              <a:xfrm>
                <a:off x="146840" y="2166126"/>
                <a:ext cx="42323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Posibilidad de cobrar por los excedentes de energía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72" name="TextBox 26">
                <a:extLst>
                  <a:ext uri="{FF2B5EF4-FFF2-40B4-BE49-F238E27FC236}">
                    <a16:creationId xmlns:a16="http://schemas.microsoft.com/office/drawing/2014/main" id="{DE99C477-5F41-A34D-2578-DEAE651FEE2A}"/>
                  </a:ext>
                </a:extLst>
              </p:cNvPr>
              <p:cNvSpPr txBox="1"/>
              <p:nvPr/>
            </p:nvSpPr>
            <p:spPr>
              <a:xfrm>
                <a:off x="950010" y="3577641"/>
                <a:ext cx="342915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Las ayudas públicas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73" name="TextBox 26">
                <a:extLst>
                  <a:ext uri="{FF2B5EF4-FFF2-40B4-BE49-F238E27FC236}">
                    <a16:creationId xmlns:a16="http://schemas.microsoft.com/office/drawing/2014/main" id="{F01BF69A-9DEE-E672-C75D-04A1C2129CC7}"/>
                  </a:ext>
                </a:extLst>
              </p:cNvPr>
              <p:cNvSpPr txBox="1"/>
              <p:nvPr/>
            </p:nvSpPr>
            <p:spPr>
              <a:xfrm>
                <a:off x="950010" y="4335746"/>
                <a:ext cx="342915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La tendencia a liberalizar los precios de la energía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76" name="TextBox 26">
                <a:extLst>
                  <a:ext uri="{FF2B5EF4-FFF2-40B4-BE49-F238E27FC236}">
                    <a16:creationId xmlns:a16="http://schemas.microsoft.com/office/drawing/2014/main" id="{38930177-1ABA-50B1-C6B8-5AED0DB61432}"/>
                  </a:ext>
                </a:extLst>
              </p:cNvPr>
              <p:cNvSpPr txBox="1"/>
              <p:nvPr/>
            </p:nvSpPr>
            <p:spPr>
              <a:xfrm>
                <a:off x="950010" y="5624810"/>
                <a:ext cx="34291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Que potencien un sector que creará empleo y servirá para salir de la crisis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83B3925D-57D2-847C-B5D5-55135D62D1E3}"/>
                  </a:ext>
                </a:extLst>
              </p:cNvPr>
              <p:cNvSpPr txBox="1"/>
              <p:nvPr/>
            </p:nvSpPr>
            <p:spPr>
              <a:xfrm>
                <a:off x="4086056" y="1538792"/>
                <a:ext cx="709586" cy="4699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72000" bIns="0" rtlCol="0" anchor="ctr"/>
              <a:lstStyle>
                <a:defPPr>
                  <a:defRPr lang="es-ES"/>
                </a:defPPr>
                <a:lvl1pPr algn="ctr">
                  <a:defRPr sz="1000" b="1">
                    <a:solidFill>
                      <a:schemeClr val="bg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r"/>
                <a:r>
                  <a:rPr lang="es-ES" sz="1100" b="0" dirty="0">
                    <a:solidFill>
                      <a:schemeClr val="bg2"/>
                    </a:solidFill>
                    <a:latin typeface="+mj-lt"/>
                  </a:rPr>
                  <a:t>Var</a:t>
                </a:r>
                <a:r>
                  <a:rPr lang="es-ES" sz="400" b="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s-ES" sz="1100" b="0" dirty="0">
                    <a:solidFill>
                      <a:schemeClr val="bg2"/>
                    </a:solidFill>
                    <a:latin typeface="+mj-lt"/>
                  </a:rPr>
                  <a:t>(pp) 23/24</a:t>
                </a:r>
              </a:p>
            </p:txBody>
          </p:sp>
        </p:grp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ACEF7D0-664B-D58C-B87E-0F8C46B432FF}"/>
              </a:ext>
            </a:extLst>
          </p:cNvPr>
          <p:cNvGrpSpPr/>
          <p:nvPr/>
        </p:nvGrpSpPr>
        <p:grpSpPr>
          <a:xfrm>
            <a:off x="8009840" y="3302614"/>
            <a:ext cx="3759122" cy="1261884"/>
            <a:chOff x="8004213" y="2328642"/>
            <a:chExt cx="3759122" cy="1261884"/>
          </a:xfrm>
        </p:grpSpPr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BC7C1C35-CF65-2F3B-2F2A-5FE985C2B1F9}"/>
                </a:ext>
              </a:extLst>
            </p:cNvPr>
            <p:cNvSpPr txBox="1"/>
            <p:nvPr/>
          </p:nvSpPr>
          <p:spPr>
            <a:xfrm>
              <a:off x="8637947" y="2328642"/>
              <a:ext cx="3125388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8 de cada 10</a:t>
              </a:r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 encuestados desconoce el contenido de las leyes que regulan el autoconsumo</a:t>
              </a: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3C89E342-EA83-23DB-7180-2D39D59F6ED3}"/>
                </a:ext>
              </a:extLst>
            </p:cNvPr>
            <p:cNvGrpSpPr/>
            <p:nvPr/>
          </p:nvGrpSpPr>
          <p:grpSpPr>
            <a:xfrm>
              <a:off x="8004213" y="2408953"/>
              <a:ext cx="2738971" cy="633734"/>
              <a:chOff x="7268607" y="1907221"/>
              <a:chExt cx="2738971" cy="633734"/>
            </a:xfrm>
          </p:grpSpPr>
          <p:pic>
            <p:nvPicPr>
              <p:cNvPr id="52" name="Gráfico 34">
                <a:extLst>
                  <a:ext uri="{FF2B5EF4-FFF2-40B4-BE49-F238E27FC236}">
                    <a16:creationId xmlns:a16="http://schemas.microsoft.com/office/drawing/2014/main" id="{8C4EE2C7-05E0-5BC6-26A2-7A0871AD2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42168" y="1958390"/>
                <a:ext cx="531396" cy="531396"/>
              </a:xfrm>
              <a:prstGeom prst="rect">
                <a:avLst/>
              </a:prstGeom>
            </p:spPr>
          </p:pic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43620DA8-1724-E824-07FD-EAA130B770DD}"/>
                  </a:ext>
                </a:extLst>
              </p:cNvPr>
              <p:cNvSpPr/>
              <p:nvPr/>
            </p:nvSpPr>
            <p:spPr>
              <a:xfrm>
                <a:off x="7268607" y="19072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46479DB5-66C5-C907-42B7-C53A933311B1}"/>
                  </a:ext>
                </a:extLst>
              </p:cNvPr>
              <p:cNvCxnSpPr>
                <a:cxnSpLocks/>
                <a:stCxn id="53" idx="6"/>
              </p:cNvCxnSpPr>
              <p:nvPr/>
            </p:nvCxnSpPr>
            <p:spPr>
              <a:xfrm>
                <a:off x="7902341" y="2224088"/>
                <a:ext cx="2105237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467272FA-1306-A70C-AD8F-F1C851D3A84F}"/>
                  </a:ext>
                </a:extLst>
              </p:cNvPr>
              <p:cNvSpPr/>
              <p:nvPr/>
            </p:nvSpPr>
            <p:spPr>
              <a:xfrm>
                <a:off x="9935878" y="21780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14BCDA55-C67D-E8A7-BBD7-43B24AD01E41}"/>
              </a:ext>
            </a:extLst>
          </p:cNvPr>
          <p:cNvGrpSpPr/>
          <p:nvPr/>
        </p:nvGrpSpPr>
        <p:grpSpPr>
          <a:xfrm>
            <a:off x="4437097" y="1881570"/>
            <a:ext cx="236541" cy="4030736"/>
            <a:chOff x="4437097" y="2055739"/>
            <a:chExt cx="236541" cy="403073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5AC7FA0F-4589-AD9B-D18F-3949AFF2F22A}"/>
                </a:ext>
              </a:extLst>
            </p:cNvPr>
            <p:cNvGrpSpPr/>
            <p:nvPr/>
          </p:nvGrpSpPr>
          <p:grpSpPr>
            <a:xfrm>
              <a:off x="4437097" y="5584031"/>
              <a:ext cx="236541" cy="502444"/>
              <a:chOff x="1516037" y="4697343"/>
              <a:chExt cx="397699" cy="502444"/>
            </a:xfrm>
          </p:grpSpPr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5636586A-E45F-664F-1A64-8387116BF93B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23" name="Diagrama de flujo: proceso 22">
                <a:extLst>
                  <a:ext uri="{FF2B5EF4-FFF2-40B4-BE49-F238E27FC236}">
                    <a16:creationId xmlns:a16="http://schemas.microsoft.com/office/drawing/2014/main" id="{FAAAFAC7-EF1B-2F62-4D17-09C4BB217D47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24E27AAF-7694-F9F3-7CB4-DF733B01B44D}"/>
                </a:ext>
              </a:extLst>
            </p:cNvPr>
            <p:cNvGrpSpPr/>
            <p:nvPr/>
          </p:nvGrpSpPr>
          <p:grpSpPr>
            <a:xfrm>
              <a:off x="4437097" y="2055739"/>
              <a:ext cx="236541" cy="502444"/>
              <a:chOff x="1516037" y="4697343"/>
              <a:chExt cx="397699" cy="502444"/>
            </a:xfrm>
          </p:grpSpPr>
          <p:sp>
            <p:nvSpPr>
              <p:cNvPr id="125" name="CuadroTexto 124">
                <a:extLst>
                  <a:ext uri="{FF2B5EF4-FFF2-40B4-BE49-F238E27FC236}">
                    <a16:creationId xmlns:a16="http://schemas.microsoft.com/office/drawing/2014/main" id="{A626FAB7-19F3-44A9-22C4-5C11A6569F7B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26" name="Diagrama de flujo: proceso 125">
                <a:extLst>
                  <a:ext uri="{FF2B5EF4-FFF2-40B4-BE49-F238E27FC236}">
                    <a16:creationId xmlns:a16="http://schemas.microsoft.com/office/drawing/2014/main" id="{03AA2B4A-1043-5349-9DD1-51305B471409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7" name="Grupo 126">
              <a:extLst>
                <a:ext uri="{FF2B5EF4-FFF2-40B4-BE49-F238E27FC236}">
                  <a16:creationId xmlns:a16="http://schemas.microsoft.com/office/drawing/2014/main" id="{BAD01F88-7DAD-EA24-5DAA-F90EA562F005}"/>
                </a:ext>
              </a:extLst>
            </p:cNvPr>
            <p:cNvGrpSpPr/>
            <p:nvPr/>
          </p:nvGrpSpPr>
          <p:grpSpPr>
            <a:xfrm>
              <a:off x="4437097" y="2761397"/>
              <a:ext cx="236541" cy="502444"/>
              <a:chOff x="1516037" y="4697343"/>
              <a:chExt cx="397699" cy="502444"/>
            </a:xfrm>
          </p:grpSpPr>
          <p:sp>
            <p:nvSpPr>
              <p:cNvPr id="128" name="CuadroTexto 127">
                <a:extLst>
                  <a:ext uri="{FF2B5EF4-FFF2-40B4-BE49-F238E27FC236}">
                    <a16:creationId xmlns:a16="http://schemas.microsoft.com/office/drawing/2014/main" id="{F5166382-B8EC-276B-DFB5-2E80AC2C6A32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29" name="Diagrama de flujo: proceso 128">
                <a:extLst>
                  <a:ext uri="{FF2B5EF4-FFF2-40B4-BE49-F238E27FC236}">
                    <a16:creationId xmlns:a16="http://schemas.microsoft.com/office/drawing/2014/main" id="{7CF73EEE-EDB9-0670-1338-1909CDAEECD9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id="{19B2E539-FFAE-3441-F307-E26A2A5A0C34}"/>
                </a:ext>
              </a:extLst>
            </p:cNvPr>
            <p:cNvGrpSpPr/>
            <p:nvPr/>
          </p:nvGrpSpPr>
          <p:grpSpPr>
            <a:xfrm>
              <a:off x="4437097" y="3467055"/>
              <a:ext cx="236541" cy="502444"/>
              <a:chOff x="1516037" y="4697343"/>
              <a:chExt cx="397699" cy="502444"/>
            </a:xfrm>
          </p:grpSpPr>
          <p:sp>
            <p:nvSpPr>
              <p:cNvPr id="131" name="CuadroTexto 130">
                <a:extLst>
                  <a:ext uri="{FF2B5EF4-FFF2-40B4-BE49-F238E27FC236}">
                    <a16:creationId xmlns:a16="http://schemas.microsoft.com/office/drawing/2014/main" id="{F9BADAD8-7C3E-2F1D-6D8D-76F7E6BD6689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+2</a:t>
                </a:r>
              </a:p>
            </p:txBody>
          </p:sp>
          <p:sp>
            <p:nvSpPr>
              <p:cNvPr id="132" name="Diagrama de flujo: proceso 131">
                <a:extLst>
                  <a:ext uri="{FF2B5EF4-FFF2-40B4-BE49-F238E27FC236}">
                    <a16:creationId xmlns:a16="http://schemas.microsoft.com/office/drawing/2014/main" id="{6CE213E4-32B2-1668-EEBF-B00ED111695F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3" name="Grupo 132">
              <a:extLst>
                <a:ext uri="{FF2B5EF4-FFF2-40B4-BE49-F238E27FC236}">
                  <a16:creationId xmlns:a16="http://schemas.microsoft.com/office/drawing/2014/main" id="{44262303-3590-2819-D227-2AB5CE7BEA9B}"/>
                </a:ext>
              </a:extLst>
            </p:cNvPr>
            <p:cNvGrpSpPr/>
            <p:nvPr/>
          </p:nvGrpSpPr>
          <p:grpSpPr>
            <a:xfrm>
              <a:off x="4437097" y="4172713"/>
              <a:ext cx="236541" cy="502444"/>
              <a:chOff x="1516037" y="4697343"/>
              <a:chExt cx="397699" cy="502444"/>
            </a:xfrm>
          </p:grpSpPr>
          <p:sp>
            <p:nvSpPr>
              <p:cNvPr id="134" name="CuadroTexto 133">
                <a:extLst>
                  <a:ext uri="{FF2B5EF4-FFF2-40B4-BE49-F238E27FC236}">
                    <a16:creationId xmlns:a16="http://schemas.microsoft.com/office/drawing/2014/main" id="{6C5847CC-DA35-EDC3-ED7C-53536FA02F2E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35" name="Diagrama de flujo: proceso 134">
                <a:extLst>
                  <a:ext uri="{FF2B5EF4-FFF2-40B4-BE49-F238E27FC236}">
                    <a16:creationId xmlns:a16="http://schemas.microsoft.com/office/drawing/2014/main" id="{03D1DE86-9776-AF72-4076-B94F9F8DC583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id="{5DDCAA16-4154-0DDC-AEE4-58A868AD9946}"/>
                </a:ext>
              </a:extLst>
            </p:cNvPr>
            <p:cNvGrpSpPr/>
            <p:nvPr/>
          </p:nvGrpSpPr>
          <p:grpSpPr>
            <a:xfrm>
              <a:off x="4437097" y="4878371"/>
              <a:ext cx="236541" cy="502444"/>
              <a:chOff x="1516037" y="4697343"/>
              <a:chExt cx="397699" cy="502444"/>
            </a:xfrm>
          </p:grpSpPr>
          <p:sp>
            <p:nvSpPr>
              <p:cNvPr id="137" name="CuadroTexto 136">
                <a:extLst>
                  <a:ext uri="{FF2B5EF4-FFF2-40B4-BE49-F238E27FC236}">
                    <a16:creationId xmlns:a16="http://schemas.microsoft.com/office/drawing/2014/main" id="{6E950F55-340F-86D9-C308-46B051BDAB2D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38" name="Diagrama de flujo: proceso 137">
                <a:extLst>
                  <a:ext uri="{FF2B5EF4-FFF2-40B4-BE49-F238E27FC236}">
                    <a16:creationId xmlns:a16="http://schemas.microsoft.com/office/drawing/2014/main" id="{F34A58AB-9851-02FE-ABF5-C0386DFE17BB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83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o 75">
            <a:extLst>
              <a:ext uri="{FF2B5EF4-FFF2-40B4-BE49-F238E27FC236}">
                <a16:creationId xmlns:a16="http://schemas.microsoft.com/office/drawing/2014/main" id="{D0413192-AD02-48DB-2F80-439BAF06D2D3}"/>
              </a:ext>
            </a:extLst>
          </p:cNvPr>
          <p:cNvGrpSpPr/>
          <p:nvPr/>
        </p:nvGrpSpPr>
        <p:grpSpPr>
          <a:xfrm>
            <a:off x="7099819" y="2792870"/>
            <a:ext cx="3906879" cy="3233437"/>
            <a:chOff x="7270297" y="2055734"/>
            <a:chExt cx="3906879" cy="3233437"/>
          </a:xfrm>
        </p:grpSpPr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97661EA-55E9-D597-9D02-F089895298A1}"/>
                </a:ext>
              </a:extLst>
            </p:cNvPr>
            <p:cNvSpPr/>
            <p:nvPr/>
          </p:nvSpPr>
          <p:spPr>
            <a:xfrm>
              <a:off x="9221597" y="3682061"/>
              <a:ext cx="1848623" cy="160711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AD0693A2-17EE-C83C-FC48-63C9854ADEB5}"/>
                </a:ext>
              </a:extLst>
            </p:cNvPr>
            <p:cNvSpPr/>
            <p:nvPr/>
          </p:nvSpPr>
          <p:spPr>
            <a:xfrm>
              <a:off x="7351277" y="3670395"/>
              <a:ext cx="1848623" cy="160711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E079EF1E-7A78-0E78-CFA2-BE2A83B92B40}"/>
                </a:ext>
              </a:extLst>
            </p:cNvPr>
            <p:cNvSpPr/>
            <p:nvPr/>
          </p:nvSpPr>
          <p:spPr>
            <a:xfrm>
              <a:off x="9221597" y="2055734"/>
              <a:ext cx="1848623" cy="160711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45181D8B-7F2C-24BD-42FB-3D09E48EB38C}"/>
                </a:ext>
              </a:extLst>
            </p:cNvPr>
            <p:cNvSpPr/>
            <p:nvPr/>
          </p:nvSpPr>
          <p:spPr>
            <a:xfrm>
              <a:off x="7351277" y="2055734"/>
              <a:ext cx="1848623" cy="160711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36B1CB21-CB86-B606-DEE0-B80FB3295073}"/>
                </a:ext>
              </a:extLst>
            </p:cNvPr>
            <p:cNvSpPr txBox="1"/>
            <p:nvPr/>
          </p:nvSpPr>
          <p:spPr>
            <a:xfrm>
              <a:off x="7270297" y="2286237"/>
              <a:ext cx="19860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latin typeface="+mj-lt"/>
                </a:rPr>
                <a:t>Precio elevado</a:t>
              </a:r>
            </a:p>
          </p:txBody>
        </p:sp>
        <p:sp>
          <p:nvSpPr>
            <p:cNvPr id="56" name="TextBox 26">
              <a:extLst>
                <a:ext uri="{FF2B5EF4-FFF2-40B4-BE49-F238E27FC236}">
                  <a16:creationId xmlns:a16="http://schemas.microsoft.com/office/drawing/2014/main" id="{697448B8-4C3C-367D-D480-F5FDDD515350}"/>
                </a:ext>
              </a:extLst>
            </p:cNvPr>
            <p:cNvSpPr txBox="1"/>
            <p:nvPr/>
          </p:nvSpPr>
          <p:spPr>
            <a:xfrm>
              <a:off x="9337322" y="2192796"/>
              <a:ext cx="15916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latin typeface="+mj-lt"/>
                </a:rPr>
                <a:t>Mi tipo de vivienda no es unifamilar</a:t>
              </a: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04C772DF-F2B2-9FFD-E81E-DD5B17E27A85}"/>
                </a:ext>
              </a:extLst>
            </p:cNvPr>
            <p:cNvSpPr txBox="1"/>
            <p:nvPr/>
          </p:nvSpPr>
          <p:spPr>
            <a:xfrm>
              <a:off x="7484767" y="4727874"/>
              <a:ext cx="16428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latin typeface="+mj-lt"/>
                </a:rPr>
                <a:t>Coste de mantenimiento a largo plazo</a:t>
              </a:r>
            </a:p>
          </p:txBody>
        </p: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B4ED1E84-ECEB-05E6-BABB-6E7621E3D50E}"/>
                </a:ext>
              </a:extLst>
            </p:cNvPr>
            <p:cNvSpPr txBox="1"/>
            <p:nvPr/>
          </p:nvSpPr>
          <p:spPr>
            <a:xfrm>
              <a:off x="9191131" y="4820206"/>
              <a:ext cx="19860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noProof="1">
                  <a:latin typeface="+mj-lt"/>
                </a:rPr>
                <a:t>Trámites y papeleos</a:t>
              </a:r>
            </a:p>
          </p:txBody>
        </p:sp>
        <p:pic>
          <p:nvPicPr>
            <p:cNvPr id="59" name="Gráfico 34">
              <a:extLst>
                <a:ext uri="{FF2B5EF4-FFF2-40B4-BE49-F238E27FC236}">
                  <a16:creationId xmlns:a16="http://schemas.microsoft.com/office/drawing/2014/main" id="{5A6DDFC9-B431-FC11-3C18-E2C1E8AC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9206" y="3784566"/>
              <a:ext cx="646588" cy="646588"/>
            </a:xfrm>
            <a:prstGeom prst="rect">
              <a:avLst/>
            </a:prstGeom>
          </p:spPr>
        </p:pic>
        <p:pic>
          <p:nvPicPr>
            <p:cNvPr id="60" name="Gráfico 34">
              <a:extLst>
                <a:ext uri="{FF2B5EF4-FFF2-40B4-BE49-F238E27FC236}">
                  <a16:creationId xmlns:a16="http://schemas.microsoft.com/office/drawing/2014/main" id="{7F7A1C49-401E-6DC9-D7E1-945094FF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26323" y="2992236"/>
              <a:ext cx="531396" cy="531396"/>
            </a:xfrm>
            <a:prstGeom prst="rect">
              <a:avLst/>
            </a:prstGeom>
          </p:spPr>
        </p:pic>
        <p:pic>
          <p:nvPicPr>
            <p:cNvPr id="64" name="Gráfico 34">
              <a:extLst>
                <a:ext uri="{FF2B5EF4-FFF2-40B4-BE49-F238E27FC236}">
                  <a16:creationId xmlns:a16="http://schemas.microsoft.com/office/drawing/2014/main" id="{124A6405-6DEF-0264-804C-2584867F1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05150" y="2827378"/>
              <a:ext cx="655884" cy="655884"/>
            </a:xfrm>
            <a:prstGeom prst="rect">
              <a:avLst/>
            </a:prstGeom>
          </p:spPr>
        </p:pic>
        <p:pic>
          <p:nvPicPr>
            <p:cNvPr id="65" name="Gráfico 34">
              <a:extLst>
                <a:ext uri="{FF2B5EF4-FFF2-40B4-BE49-F238E27FC236}">
                  <a16:creationId xmlns:a16="http://schemas.microsoft.com/office/drawing/2014/main" id="{2BBF0AF8-7CF5-AC56-2B76-2C3881E6D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3713" y="3756861"/>
              <a:ext cx="767182" cy="766260"/>
            </a:xfrm>
            <a:prstGeom prst="rect">
              <a:avLst/>
            </a:prstGeom>
          </p:spPr>
        </p:pic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9A3E2E23-76D6-43AD-8D93-1DFF5871C32D}"/>
              </a:ext>
            </a:extLst>
          </p:cNvPr>
          <p:cNvGrpSpPr/>
          <p:nvPr/>
        </p:nvGrpSpPr>
        <p:grpSpPr>
          <a:xfrm>
            <a:off x="823820" y="4897676"/>
            <a:ext cx="5099983" cy="916620"/>
            <a:chOff x="823820" y="4160540"/>
            <a:chExt cx="5099983" cy="916620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82F656D-F766-53A7-75FA-43E7F9A73C5F}"/>
                </a:ext>
              </a:extLst>
            </p:cNvPr>
            <p:cNvSpPr/>
            <p:nvPr/>
          </p:nvSpPr>
          <p:spPr>
            <a:xfrm>
              <a:off x="823820" y="4160540"/>
              <a:ext cx="5099983" cy="91662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TextBox 26">
              <a:extLst>
                <a:ext uri="{FF2B5EF4-FFF2-40B4-BE49-F238E27FC236}">
                  <a16:creationId xmlns:a16="http://schemas.microsoft.com/office/drawing/2014/main" id="{C89713BB-BD2A-FCB5-E38F-90AEF89B490A}"/>
                </a:ext>
              </a:extLst>
            </p:cNvPr>
            <p:cNvSpPr txBox="1"/>
            <p:nvPr/>
          </p:nvSpPr>
          <p:spPr>
            <a:xfrm>
              <a:off x="1551376" y="4504865"/>
              <a:ext cx="3236170" cy="307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noProof="1">
                  <a:latin typeface="+mj-lt"/>
                </a:rPr>
                <a:t>Las subvenciones y desgravaciones fiscales</a:t>
              </a:r>
            </a:p>
          </p:txBody>
        </p:sp>
        <p:pic>
          <p:nvPicPr>
            <p:cNvPr id="71" name="Gráfico 34">
              <a:extLst>
                <a:ext uri="{FF2B5EF4-FFF2-40B4-BE49-F238E27FC236}">
                  <a16:creationId xmlns:a16="http://schemas.microsoft.com/office/drawing/2014/main" id="{74F482A3-3FFA-0BD2-EB7A-BDA0400F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3064" y="4328950"/>
              <a:ext cx="590052" cy="590052"/>
            </a:xfrm>
            <a:prstGeom prst="rect">
              <a:avLst/>
            </a:prstGeom>
          </p:spPr>
        </p:pic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C78C7714-8CF8-C8B3-5ED9-0C9ED76103DB}"/>
              </a:ext>
            </a:extLst>
          </p:cNvPr>
          <p:cNvGrpSpPr/>
          <p:nvPr/>
        </p:nvGrpSpPr>
        <p:grpSpPr>
          <a:xfrm>
            <a:off x="823820" y="3961981"/>
            <a:ext cx="5110869" cy="916620"/>
            <a:chOff x="823820" y="3224845"/>
            <a:chExt cx="5110869" cy="91662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A91A42C5-3ED7-CE3A-F081-A576FE790E9D}"/>
                </a:ext>
              </a:extLst>
            </p:cNvPr>
            <p:cNvSpPr/>
            <p:nvPr/>
          </p:nvSpPr>
          <p:spPr>
            <a:xfrm>
              <a:off x="823820" y="3224845"/>
              <a:ext cx="5110869" cy="91662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2DA823EF-4133-46C5-C51B-6B82A3BCFAFA}"/>
                </a:ext>
              </a:extLst>
            </p:cNvPr>
            <p:cNvSpPr txBox="1"/>
            <p:nvPr/>
          </p:nvSpPr>
          <p:spPr>
            <a:xfrm>
              <a:off x="2013154" y="3436719"/>
              <a:ext cx="31320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noProof="1">
                  <a:latin typeface="+mj-lt"/>
                </a:rPr>
                <a:t>Ahorro energético (cantidad de energía consumida cada mes)</a:t>
              </a:r>
              <a:endParaRPr lang="en-US" sz="1200" noProof="1">
                <a:latin typeface="+mj-lt"/>
              </a:endParaRPr>
            </a:p>
          </p:txBody>
        </p:sp>
        <p:pic>
          <p:nvPicPr>
            <p:cNvPr id="69" name="Gráfico 34">
              <a:extLst>
                <a:ext uri="{FF2B5EF4-FFF2-40B4-BE49-F238E27FC236}">
                  <a16:creationId xmlns:a16="http://schemas.microsoft.com/office/drawing/2014/main" id="{8676AAA8-73AF-AC02-D30D-8317C6BC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176" y="3436207"/>
              <a:ext cx="590052" cy="590052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07BC9F0-2701-D95D-F3B5-25282210C9DC}"/>
              </a:ext>
            </a:extLst>
          </p:cNvPr>
          <p:cNvGrpSpPr/>
          <p:nvPr/>
        </p:nvGrpSpPr>
        <p:grpSpPr>
          <a:xfrm>
            <a:off x="823820" y="3026285"/>
            <a:ext cx="5089897" cy="916620"/>
            <a:chOff x="823820" y="2289149"/>
            <a:chExt cx="5089897" cy="916620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7F867D68-23AA-0157-8A6A-BFF94270FA06}"/>
                </a:ext>
              </a:extLst>
            </p:cNvPr>
            <p:cNvSpPr/>
            <p:nvPr/>
          </p:nvSpPr>
          <p:spPr>
            <a:xfrm>
              <a:off x="823820" y="2289149"/>
              <a:ext cx="5089897" cy="91662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8BB4DFF4-B53A-7AC5-2F64-941B1E9A0762}"/>
                </a:ext>
              </a:extLst>
            </p:cNvPr>
            <p:cNvSpPr txBox="1"/>
            <p:nvPr/>
          </p:nvSpPr>
          <p:spPr>
            <a:xfrm>
              <a:off x="1688880" y="2591152"/>
              <a:ext cx="30986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200" noProof="1">
                  <a:latin typeface="+mj-lt"/>
                </a:rPr>
                <a:t>Ahorro económico en la factura mensual</a:t>
              </a:r>
            </a:p>
          </p:txBody>
        </p:sp>
        <p:pic>
          <p:nvPicPr>
            <p:cNvPr id="68" name="Gráfico 34">
              <a:extLst>
                <a:ext uri="{FF2B5EF4-FFF2-40B4-BE49-F238E27FC236}">
                  <a16:creationId xmlns:a16="http://schemas.microsoft.com/office/drawing/2014/main" id="{3E6BF9F5-1839-4A0E-D49F-3EAA8055F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1324" y="2466589"/>
              <a:ext cx="590052" cy="590052"/>
            </a:xfrm>
            <a:prstGeom prst="rect">
              <a:avLst/>
            </a:prstGeom>
          </p:spPr>
        </p:pic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Razones y frenos para invertir en placas solares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1FFB3A9-EEB2-2437-62A8-EBDF330B4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Sost12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AC7176-3A13-F225-5AFD-98F6EED71DCB}"/>
              </a:ext>
            </a:extLst>
          </p:cNvPr>
          <p:cNvSpPr txBox="1"/>
          <p:nvPr/>
        </p:nvSpPr>
        <p:spPr>
          <a:xfrm>
            <a:off x="819197" y="1734306"/>
            <a:ext cx="5119008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400" b="1" dirty="0">
                <a:solidFill>
                  <a:schemeClr val="accent1"/>
                </a:solidFill>
              </a:rPr>
              <a:t>MOTIVOS</a:t>
            </a:r>
            <a:endParaRPr lang="es-ES" b="1" dirty="0">
              <a:solidFill>
                <a:schemeClr val="accent1"/>
              </a:solidFill>
            </a:endParaRPr>
          </a:p>
          <a:p>
            <a:r>
              <a:rPr lang="es-ES" dirty="0">
                <a:solidFill>
                  <a:schemeClr val="accent1"/>
                </a:solidFill>
              </a:rPr>
              <a:t>¿Cuáles de las siguientes razones te motivarían más a realizar una inversión en placas solares? </a:t>
            </a:r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múltiple – </a:t>
            </a:r>
            <a:r>
              <a:rPr lang="es-ES" sz="1200" dirty="0" err="1">
                <a:solidFill>
                  <a:schemeClr val="accent1"/>
                </a:solidFill>
                <a:latin typeface="+mn-lt"/>
              </a:rPr>
              <a:t>max</a:t>
            </a:r>
            <a:r>
              <a:rPr lang="es-ES" sz="1200" dirty="0">
                <a:solidFill>
                  <a:schemeClr val="accent1"/>
                </a:solidFill>
                <a:latin typeface="+mn-lt"/>
              </a:rPr>
              <a:t>. 3)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E05947A6-DA30-D976-5878-88CA5032E371}"/>
              </a:ext>
            </a:extLst>
          </p:cNvPr>
          <p:cNvSpPr txBox="1"/>
          <p:nvPr/>
        </p:nvSpPr>
        <p:spPr>
          <a:xfrm>
            <a:off x="6410362" y="1734306"/>
            <a:ext cx="5292641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>
              <a:defRPr sz="14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ES" sz="2400" b="1" dirty="0"/>
              <a:t>FRENOS</a:t>
            </a:r>
            <a:endParaRPr lang="es-ES" sz="2400" dirty="0"/>
          </a:p>
          <a:p>
            <a:pPr algn="ctr"/>
            <a:r>
              <a:rPr lang="es-ES" dirty="0"/>
              <a:t>¿Cuáles de las siguientes razones te frenarían a realizar una inversión en placas solares? </a:t>
            </a:r>
            <a:r>
              <a:rPr lang="es-ES" sz="1200" dirty="0">
                <a:latin typeface="+mn-lt"/>
              </a:rPr>
              <a:t>(Respuesta múltiple – </a:t>
            </a:r>
            <a:r>
              <a:rPr lang="es-ES" sz="1200" dirty="0" err="1">
                <a:latin typeface="+mn-lt"/>
              </a:rPr>
              <a:t>max</a:t>
            </a:r>
            <a:r>
              <a:rPr lang="es-ES" sz="1200" dirty="0">
                <a:latin typeface="+mn-lt"/>
              </a:rPr>
              <a:t>. 3) </a:t>
            </a: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060D99F9-131F-0E70-9B51-8564FF2ED498}"/>
              </a:ext>
            </a:extLst>
          </p:cNvPr>
          <p:cNvGrpSpPr/>
          <p:nvPr/>
        </p:nvGrpSpPr>
        <p:grpSpPr>
          <a:xfrm>
            <a:off x="8124194" y="3506497"/>
            <a:ext cx="1830628" cy="1803254"/>
            <a:chOff x="8294672" y="2769361"/>
            <a:chExt cx="1830628" cy="1803254"/>
          </a:xfrm>
        </p:grpSpPr>
        <p:sp>
          <p:nvSpPr>
            <p:cNvPr id="46" name="Rectángulo: esquinas diagonales redondeadas 45">
              <a:extLst>
                <a:ext uri="{FF2B5EF4-FFF2-40B4-BE49-F238E27FC236}">
                  <a16:creationId xmlns:a16="http://schemas.microsoft.com/office/drawing/2014/main" id="{F918FF2F-F79A-1305-CE2A-D5FB6F6F1852}"/>
                </a:ext>
              </a:extLst>
            </p:cNvPr>
            <p:cNvSpPr/>
            <p:nvPr/>
          </p:nvSpPr>
          <p:spPr>
            <a:xfrm>
              <a:off x="8309986" y="3672615"/>
              <a:ext cx="900000" cy="90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+mj-lt"/>
                </a:rPr>
                <a:t>18%</a:t>
              </a:r>
            </a:p>
          </p:txBody>
        </p:sp>
        <p:sp>
          <p:nvSpPr>
            <p:cNvPr id="48" name="Rectángulo: esquinas diagonales redondeadas 47">
              <a:extLst>
                <a:ext uri="{FF2B5EF4-FFF2-40B4-BE49-F238E27FC236}">
                  <a16:creationId xmlns:a16="http://schemas.microsoft.com/office/drawing/2014/main" id="{C7988E63-830A-1ADE-CBCE-8AE60B671D59}"/>
                </a:ext>
              </a:extLst>
            </p:cNvPr>
            <p:cNvSpPr/>
            <p:nvPr/>
          </p:nvSpPr>
          <p:spPr>
            <a:xfrm>
              <a:off x="9209986" y="2772615"/>
              <a:ext cx="900000" cy="90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+mj-lt"/>
                </a:rPr>
                <a:t>21%</a:t>
              </a:r>
            </a:p>
          </p:txBody>
        </p:sp>
        <p:sp>
          <p:nvSpPr>
            <p:cNvPr id="49" name="Rectángulo: esquinas diagonales redondeadas 48">
              <a:extLst>
                <a:ext uri="{FF2B5EF4-FFF2-40B4-BE49-F238E27FC236}">
                  <a16:creationId xmlns:a16="http://schemas.microsoft.com/office/drawing/2014/main" id="{2E6CE98D-DDB0-37F0-F108-6851BF15DED5}"/>
                </a:ext>
              </a:extLst>
            </p:cNvPr>
            <p:cNvSpPr/>
            <p:nvPr/>
          </p:nvSpPr>
          <p:spPr>
            <a:xfrm rot="5400000">
              <a:off x="8294672" y="2769361"/>
              <a:ext cx="900000" cy="90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+mj-lt"/>
                </a:rPr>
                <a:t>40%</a:t>
              </a:r>
            </a:p>
          </p:txBody>
        </p:sp>
        <p:sp>
          <p:nvSpPr>
            <p:cNvPr id="50" name="Rectángulo: esquinas diagonales redondeadas 49">
              <a:extLst>
                <a:ext uri="{FF2B5EF4-FFF2-40B4-BE49-F238E27FC236}">
                  <a16:creationId xmlns:a16="http://schemas.microsoft.com/office/drawing/2014/main" id="{E3A65A17-8BDE-FE3B-8CBB-749AEB9CE82F}"/>
                </a:ext>
              </a:extLst>
            </p:cNvPr>
            <p:cNvSpPr/>
            <p:nvPr/>
          </p:nvSpPr>
          <p:spPr>
            <a:xfrm rot="5400000">
              <a:off x="9225300" y="3672615"/>
              <a:ext cx="900000" cy="90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+mj-lt"/>
                </a:rPr>
                <a:t>18%</a:t>
              </a:r>
            </a:p>
          </p:txBody>
        </p:sp>
      </p:grp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DCEEFE0-60E7-B6BD-0BF3-40DCE87E5728}"/>
              </a:ext>
            </a:extLst>
          </p:cNvPr>
          <p:cNvSpPr/>
          <p:nvPr/>
        </p:nvSpPr>
        <p:spPr>
          <a:xfrm>
            <a:off x="4894153" y="2969770"/>
            <a:ext cx="1029650" cy="1029650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+mj-lt"/>
              </a:rPr>
              <a:t>54%</a:t>
            </a:r>
            <a:endParaRPr lang="es-E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0591AFF-BBA0-2CF3-A0B0-5353B16B49BB}"/>
              </a:ext>
            </a:extLst>
          </p:cNvPr>
          <p:cNvSpPr/>
          <p:nvPr/>
        </p:nvSpPr>
        <p:spPr>
          <a:xfrm>
            <a:off x="822713" y="3898847"/>
            <a:ext cx="1029650" cy="1029650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+mj-lt"/>
              </a:rPr>
              <a:t>35%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F363D6B4-7E81-5EBE-6A6E-B22381B20031}"/>
              </a:ext>
            </a:extLst>
          </p:cNvPr>
          <p:cNvSpPr/>
          <p:nvPr/>
        </p:nvSpPr>
        <p:spPr>
          <a:xfrm>
            <a:off x="4884067" y="4859166"/>
            <a:ext cx="1029650" cy="1029650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+mj-lt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39328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4" grpId="0"/>
      <p:bldP spid="19" grpId="0" animBg="1"/>
      <p:bldP spid="23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 hidden="1"/>
          <p:cNvSpPr txBox="1"/>
          <p:nvPr/>
        </p:nvSpPr>
        <p:spPr>
          <a:xfrm>
            <a:off x="4066378" y="4848687"/>
            <a:ext cx="42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consumo en Europa</a:t>
            </a:r>
            <a:endParaRPr lang="es-ES" sz="2400" b="1" dirty="0">
              <a:solidFill>
                <a:srgbClr val="676C6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Bic6</a:t>
            </a:r>
          </a:p>
        </p:txBody>
      </p:sp>
      <p:pic>
        <p:nvPicPr>
          <p:cNvPr id="13" name="Imagen 1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0" y="179141"/>
            <a:ext cx="1855680" cy="459328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184FD89-B9ED-DB6C-9D6B-2F70C034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924" y="2173289"/>
            <a:ext cx="5038726" cy="1794277"/>
          </a:xfrm>
        </p:spPr>
        <p:txBody>
          <a:bodyPr/>
          <a:lstStyle/>
          <a:p>
            <a:r>
              <a:rPr lang="es-ES" sz="4800" dirty="0">
                <a:solidFill>
                  <a:schemeClr val="tx1"/>
                </a:solidFill>
              </a:rPr>
              <a:t>ECONOMÍA CIRCULAR</a:t>
            </a:r>
            <a:endParaRPr lang="es-ES" sz="4800" dirty="0">
              <a:solidFill>
                <a:schemeClr val="bg2"/>
              </a:solidFill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A5CEC77B-A092-385F-210C-1AFD003C27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211" r="18779" b="-211"/>
          <a:stretch/>
        </p:blipFill>
        <p:spPr>
          <a:xfrm>
            <a:off x="1093518" y="1123951"/>
            <a:ext cx="4514852" cy="451485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684BEC8-C47F-E68E-5421-96B6F5EBE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4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Economía circular. ¿Qué acciones realizas?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9183D4F-972C-8567-A0F3-FB5901082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Sost13b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A28569C-C836-56BB-3576-78431D594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335488"/>
              </p:ext>
            </p:extLst>
          </p:nvPr>
        </p:nvGraphicFramePr>
        <p:xfrm>
          <a:off x="2950500" y="1989291"/>
          <a:ext cx="2073168" cy="447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Grupo 24">
            <a:extLst>
              <a:ext uri="{FF2B5EF4-FFF2-40B4-BE49-F238E27FC236}">
                <a16:creationId xmlns:a16="http://schemas.microsoft.com/office/drawing/2014/main" id="{32947016-10F9-10D3-CE72-D73C45DC42E9}"/>
              </a:ext>
            </a:extLst>
          </p:cNvPr>
          <p:cNvGrpSpPr/>
          <p:nvPr/>
        </p:nvGrpSpPr>
        <p:grpSpPr>
          <a:xfrm>
            <a:off x="125960" y="1768981"/>
            <a:ext cx="3173694" cy="4286817"/>
            <a:chOff x="401508" y="1614992"/>
            <a:chExt cx="4836285" cy="4286817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73C9C81-B2F0-3F82-7C91-E2DE6367CAAF}"/>
                </a:ext>
              </a:extLst>
            </p:cNvPr>
            <p:cNvSpPr txBox="1"/>
            <p:nvPr/>
          </p:nvSpPr>
          <p:spPr>
            <a:xfrm>
              <a:off x="401508" y="4903405"/>
              <a:ext cx="39776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Es costosa, dado lo caros que pueden ser algunos procesos de reciclaje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0E28EF4-9BDB-FABA-25E1-08A6FB9BB88A}"/>
                </a:ext>
              </a:extLst>
            </p:cNvPr>
            <p:cNvGrpSpPr/>
            <p:nvPr/>
          </p:nvGrpSpPr>
          <p:grpSpPr>
            <a:xfrm>
              <a:off x="519168" y="1614992"/>
              <a:ext cx="4718625" cy="4286817"/>
              <a:chOff x="595368" y="1614992"/>
              <a:chExt cx="4718625" cy="4286817"/>
            </a:xfrm>
          </p:grpSpPr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97F2F7AC-3D37-01ED-94B9-BBF81E2344F3}"/>
                  </a:ext>
                </a:extLst>
              </p:cNvPr>
              <p:cNvSpPr txBox="1"/>
              <p:nvPr/>
            </p:nvSpPr>
            <p:spPr>
              <a:xfrm>
                <a:off x="595368" y="2788301"/>
                <a:ext cx="378379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Permite desarrollar productos y procesos de fabricación innovadores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8987BCD9-834E-9040-4101-5F585AE02AB7}"/>
                  </a:ext>
                </a:extLst>
              </p:cNvPr>
              <p:cNvSpPr txBox="1"/>
              <p:nvPr/>
            </p:nvSpPr>
            <p:spPr>
              <a:xfrm>
                <a:off x="817283" y="2166126"/>
                <a:ext cx="35618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Ayuda a preservar el medio ambiente y los recursos naturales</a:t>
                </a:r>
              </a:p>
            </p:txBody>
          </p:sp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14E40CF1-FCEC-F37E-91FE-E5174B3E9B18}"/>
                  </a:ext>
                </a:extLst>
              </p:cNvPr>
              <p:cNvSpPr txBox="1"/>
              <p:nvPr/>
            </p:nvSpPr>
            <p:spPr>
              <a:xfrm>
                <a:off x="950010" y="3577641"/>
                <a:ext cx="342915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Crea puestos de trabajo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31" name="TextBox 26">
                <a:extLst>
                  <a:ext uri="{FF2B5EF4-FFF2-40B4-BE49-F238E27FC236}">
                    <a16:creationId xmlns:a16="http://schemas.microsoft.com/office/drawing/2014/main" id="{BDAFCFDE-F9AB-9D6F-8C88-1EDFB1FCD06F}"/>
                  </a:ext>
                </a:extLst>
              </p:cNvPr>
              <p:cNvSpPr txBox="1"/>
              <p:nvPr/>
            </p:nvSpPr>
            <p:spPr>
              <a:xfrm>
                <a:off x="950010" y="4335746"/>
                <a:ext cx="34291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Es un mercado poco regulado, que no inspira confianza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32" name="TextBox 26">
                <a:extLst>
                  <a:ext uri="{FF2B5EF4-FFF2-40B4-BE49-F238E27FC236}">
                    <a16:creationId xmlns:a16="http://schemas.microsoft.com/office/drawing/2014/main" id="{42CA6CE7-F9E7-3176-FF1C-4E921FD45EA9}"/>
                  </a:ext>
                </a:extLst>
              </p:cNvPr>
              <p:cNvSpPr txBox="1"/>
              <p:nvPr/>
            </p:nvSpPr>
            <p:spPr>
              <a:xfrm>
                <a:off x="950010" y="5624810"/>
                <a:ext cx="342915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200" noProof="1">
                    <a:solidFill>
                      <a:schemeClr val="bg2"/>
                    </a:solidFill>
                    <a:latin typeface="+mj-lt"/>
                  </a:rPr>
                  <a:t>Es solo una moda pasajera</a:t>
                </a:r>
                <a:endParaRPr lang="en-US" sz="12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EF101CA4-152B-CE0E-1855-562DBA6B8FFB}"/>
                  </a:ext>
                </a:extLst>
              </p:cNvPr>
              <p:cNvSpPr txBox="1"/>
              <p:nvPr/>
            </p:nvSpPr>
            <p:spPr>
              <a:xfrm>
                <a:off x="4264448" y="1614992"/>
                <a:ext cx="1049545" cy="4699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72000" bIns="0" rtlCol="0" anchor="ctr"/>
              <a:lstStyle>
                <a:defPPr>
                  <a:defRPr lang="es-ES"/>
                </a:defPPr>
                <a:lvl1pPr algn="ctr">
                  <a:defRPr sz="1000" b="1">
                    <a:solidFill>
                      <a:schemeClr val="bg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s-ES" sz="1100" b="0" dirty="0">
                    <a:solidFill>
                      <a:schemeClr val="bg2"/>
                    </a:solidFill>
                    <a:latin typeface="+mj-lt"/>
                  </a:rPr>
                  <a:t>Var</a:t>
                </a:r>
                <a:r>
                  <a:rPr lang="es-ES" sz="400" b="0" dirty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es-ES" sz="1100" b="0" dirty="0">
                    <a:solidFill>
                      <a:schemeClr val="bg2"/>
                    </a:solidFill>
                    <a:latin typeface="+mj-lt"/>
                  </a:rPr>
                  <a:t>(pp) 23/24</a:t>
                </a:r>
              </a:p>
            </p:txBody>
          </p:sp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3A791911-D662-59EA-5B14-620D1231116C}"/>
              </a:ext>
            </a:extLst>
          </p:cNvPr>
          <p:cNvGrpSpPr/>
          <p:nvPr/>
        </p:nvGrpSpPr>
        <p:grpSpPr>
          <a:xfrm>
            <a:off x="2793265" y="2204965"/>
            <a:ext cx="236541" cy="4030119"/>
            <a:chOff x="4437097" y="2055739"/>
            <a:chExt cx="236541" cy="4030736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9BF19974-1F30-F4D7-425B-B23F21F316A6}"/>
                </a:ext>
              </a:extLst>
            </p:cNvPr>
            <p:cNvGrpSpPr/>
            <p:nvPr/>
          </p:nvGrpSpPr>
          <p:grpSpPr>
            <a:xfrm>
              <a:off x="4437097" y="5584031"/>
              <a:ext cx="236541" cy="502444"/>
              <a:chOff x="1516037" y="4697343"/>
              <a:chExt cx="397699" cy="502444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32CAD3-5EA1-FF1C-A43E-347A56C66E62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53" name="Diagrama de flujo: proceso 52">
                <a:extLst>
                  <a:ext uri="{FF2B5EF4-FFF2-40B4-BE49-F238E27FC236}">
                    <a16:creationId xmlns:a16="http://schemas.microsoft.com/office/drawing/2014/main" id="{71571ACA-4781-F151-FCEC-2F7DD056EB79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F147265C-E536-E8C3-7C23-9C670A8AC9F3}"/>
                </a:ext>
              </a:extLst>
            </p:cNvPr>
            <p:cNvGrpSpPr/>
            <p:nvPr/>
          </p:nvGrpSpPr>
          <p:grpSpPr>
            <a:xfrm>
              <a:off x="4437097" y="2055739"/>
              <a:ext cx="236541" cy="502444"/>
              <a:chOff x="1516037" y="4697343"/>
              <a:chExt cx="397699" cy="502444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D1220D4-1BC0-E79F-4353-82E0A4389CF3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51" name="Diagrama de flujo: proceso 50">
                <a:extLst>
                  <a:ext uri="{FF2B5EF4-FFF2-40B4-BE49-F238E27FC236}">
                    <a16:creationId xmlns:a16="http://schemas.microsoft.com/office/drawing/2014/main" id="{E1965BE4-12B8-9755-48D3-6EF1A1290816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7790EA76-D5BA-0B2D-3886-B1F1550979F4}"/>
                </a:ext>
              </a:extLst>
            </p:cNvPr>
            <p:cNvGrpSpPr/>
            <p:nvPr/>
          </p:nvGrpSpPr>
          <p:grpSpPr>
            <a:xfrm>
              <a:off x="4437097" y="2761397"/>
              <a:ext cx="236541" cy="502444"/>
              <a:chOff x="1516037" y="4697343"/>
              <a:chExt cx="397699" cy="502444"/>
            </a:xfrm>
          </p:grpSpPr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C0127E9F-4889-174E-E193-BAB345309532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49" name="Diagrama de flujo: proceso 48">
                <a:extLst>
                  <a:ext uri="{FF2B5EF4-FFF2-40B4-BE49-F238E27FC236}">
                    <a16:creationId xmlns:a16="http://schemas.microsoft.com/office/drawing/2014/main" id="{FD638994-5C53-0E90-B1AF-75F1B89C3AB2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0D234B5A-D73A-C1B1-BDCD-EE343D8A3154}"/>
                </a:ext>
              </a:extLst>
            </p:cNvPr>
            <p:cNvGrpSpPr/>
            <p:nvPr/>
          </p:nvGrpSpPr>
          <p:grpSpPr>
            <a:xfrm>
              <a:off x="4437097" y="3467055"/>
              <a:ext cx="236541" cy="502444"/>
              <a:chOff x="1516037" y="4697343"/>
              <a:chExt cx="397699" cy="502444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80EB7383-A520-E428-D80B-6FB0D2A08540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+2</a:t>
                </a:r>
              </a:p>
            </p:txBody>
          </p:sp>
          <p:sp>
            <p:nvSpPr>
              <p:cNvPr id="47" name="Diagrama de flujo: proceso 46">
                <a:extLst>
                  <a:ext uri="{FF2B5EF4-FFF2-40B4-BE49-F238E27FC236}">
                    <a16:creationId xmlns:a16="http://schemas.microsoft.com/office/drawing/2014/main" id="{59593FFC-5E0B-D0FF-C088-31E2A8A7B6AE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1650FE8E-4A4A-6005-71AE-8580C8558EB7}"/>
                </a:ext>
              </a:extLst>
            </p:cNvPr>
            <p:cNvGrpSpPr/>
            <p:nvPr/>
          </p:nvGrpSpPr>
          <p:grpSpPr>
            <a:xfrm>
              <a:off x="4437097" y="4172713"/>
              <a:ext cx="236541" cy="502444"/>
              <a:chOff x="1516037" y="4697343"/>
              <a:chExt cx="397699" cy="502444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75B8AA9-805B-5FC8-A780-55B65C716119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6318FE9D-9326-8485-4660-D42F21807888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B8FE7EAD-70ED-D468-45D1-831F31221B74}"/>
                </a:ext>
              </a:extLst>
            </p:cNvPr>
            <p:cNvGrpSpPr/>
            <p:nvPr/>
          </p:nvGrpSpPr>
          <p:grpSpPr>
            <a:xfrm>
              <a:off x="4437097" y="4878371"/>
              <a:ext cx="236541" cy="502444"/>
              <a:chOff x="1516037" y="4697343"/>
              <a:chExt cx="397699" cy="502444"/>
            </a:xfrm>
          </p:grpSpPr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F9F440E6-635E-73A2-2088-4441F50AEC00}"/>
                  </a:ext>
                </a:extLst>
              </p:cNvPr>
              <p:cNvSpPr txBox="1"/>
              <p:nvPr/>
            </p:nvSpPr>
            <p:spPr>
              <a:xfrm>
                <a:off x="1516037" y="4697343"/>
                <a:ext cx="397699" cy="502304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43" name="Diagrama de flujo: proceso 42">
                <a:extLst>
                  <a:ext uri="{FF2B5EF4-FFF2-40B4-BE49-F238E27FC236}">
                    <a16:creationId xmlns:a16="http://schemas.microsoft.com/office/drawing/2014/main" id="{DE593CA4-49AC-35D0-80F1-4E159050B441}"/>
                  </a:ext>
                </a:extLst>
              </p:cNvPr>
              <p:cNvSpPr/>
              <p:nvPr/>
            </p:nvSpPr>
            <p:spPr>
              <a:xfrm>
                <a:off x="1516037" y="512778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7AE6DB3-A3B1-E7F4-9729-6E1A18D2FAAD}"/>
              </a:ext>
            </a:extLst>
          </p:cNvPr>
          <p:cNvSpPr txBox="1"/>
          <p:nvPr/>
        </p:nvSpPr>
        <p:spPr>
          <a:xfrm>
            <a:off x="330110" y="1360838"/>
            <a:ext cx="5119008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600" dirty="0">
                <a:solidFill>
                  <a:schemeClr val="accent1"/>
                </a:solidFill>
              </a:rPr>
              <a:t>Dirías que la economía circular... </a:t>
            </a:r>
          </a:p>
          <a:p>
            <a:pPr algn="l"/>
            <a:r>
              <a:rPr lang="es-ES" dirty="0">
                <a:solidFill>
                  <a:schemeClr val="accent1"/>
                </a:solidFill>
                <a:latin typeface="+mn-lt"/>
              </a:rPr>
              <a:t>(Respuesta múltiple) </a:t>
            </a:r>
            <a:endParaRPr lang="es-ES" sz="1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78A72D-5DC5-A3C6-F698-2AE962064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6160"/>
            <a:ext cx="4938188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Segunda mano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0B3154D-5B8D-E4F4-A976-8DB874B69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Sost14.1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AC7176-3A13-F225-5AFD-98F6EED71DCB}"/>
              </a:ext>
            </a:extLst>
          </p:cNvPr>
          <p:cNvSpPr txBox="1"/>
          <p:nvPr/>
        </p:nvSpPr>
        <p:spPr>
          <a:xfrm>
            <a:off x="839534" y="876482"/>
            <a:ext cx="9197482" cy="8973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¿Con qué frecuencia has comprado productos de segunda mano en los últimos 12 meses? </a:t>
            </a:r>
          </a:p>
          <a:p>
            <a:pPr algn="l"/>
            <a:r>
              <a:rPr lang="es-ES" sz="1600" dirty="0">
                <a:solidFill>
                  <a:schemeClr val="accent1"/>
                </a:solidFill>
                <a:latin typeface="+mn-lt"/>
              </a:rPr>
              <a:t>(Respuesta única) </a:t>
            </a:r>
            <a:endParaRPr lang="es-ES" sz="18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5AA87797-44EB-143A-F58E-6BBB64B4C621}"/>
              </a:ext>
            </a:extLst>
          </p:cNvPr>
          <p:cNvGrpSpPr/>
          <p:nvPr/>
        </p:nvGrpSpPr>
        <p:grpSpPr>
          <a:xfrm>
            <a:off x="1938195" y="5459203"/>
            <a:ext cx="7952378" cy="1015663"/>
            <a:chOff x="8004213" y="1333416"/>
            <a:chExt cx="7952378" cy="1015663"/>
          </a:xfrm>
        </p:grpSpPr>
        <p:sp>
          <p:nvSpPr>
            <p:cNvPr id="194" name="CuadroTexto 193">
              <a:extLst>
                <a:ext uri="{FF2B5EF4-FFF2-40B4-BE49-F238E27FC236}">
                  <a16:creationId xmlns:a16="http://schemas.microsoft.com/office/drawing/2014/main" id="{49C84F6B-CEE6-E718-4609-AE29B3537E18}"/>
                </a:ext>
              </a:extLst>
            </p:cNvPr>
            <p:cNvSpPr txBox="1"/>
            <p:nvPr/>
          </p:nvSpPr>
          <p:spPr>
            <a:xfrm>
              <a:off x="8673406" y="1333416"/>
              <a:ext cx="728318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bg2"/>
                  </a:solidFill>
                  <a:latin typeface="BNPP Sans"/>
                </a:rPr>
                <a:t>Las principales razones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Para comprar productos de segunda mano son, el ahorro económico y la preservación de recursos y el medio ambiente</a:t>
              </a:r>
            </a:p>
          </p:txBody>
        </p:sp>
        <p:grpSp>
          <p:nvGrpSpPr>
            <p:cNvPr id="195" name="Grupo 194">
              <a:extLst>
                <a:ext uri="{FF2B5EF4-FFF2-40B4-BE49-F238E27FC236}">
                  <a16:creationId xmlns:a16="http://schemas.microsoft.com/office/drawing/2014/main" id="{4DCAA782-9CB1-294B-16DF-A5D34341E95F}"/>
                </a:ext>
              </a:extLst>
            </p:cNvPr>
            <p:cNvGrpSpPr/>
            <p:nvPr/>
          </p:nvGrpSpPr>
          <p:grpSpPr>
            <a:xfrm>
              <a:off x="8004213" y="1443753"/>
              <a:ext cx="2993260" cy="633734"/>
              <a:chOff x="7268607" y="942021"/>
              <a:chExt cx="2993260" cy="633734"/>
            </a:xfrm>
          </p:grpSpPr>
          <p:pic>
            <p:nvPicPr>
              <p:cNvPr id="197" name="Gráfico 34">
                <a:extLst>
                  <a:ext uri="{FF2B5EF4-FFF2-40B4-BE49-F238E27FC236}">
                    <a16:creationId xmlns:a16="http://schemas.microsoft.com/office/drawing/2014/main" id="{4414BF39-C8AA-1E2F-E980-2A007CC72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14819" y="1066656"/>
                <a:ext cx="373059" cy="409864"/>
              </a:xfrm>
              <a:prstGeom prst="rect">
                <a:avLst/>
              </a:prstGeom>
            </p:spPr>
          </p:pic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id="{502F6621-E50B-8787-CEE9-1B75BBBE551A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99" name="Conector recto 198">
                <a:extLst>
                  <a:ext uri="{FF2B5EF4-FFF2-40B4-BE49-F238E27FC236}">
                    <a16:creationId xmlns:a16="http://schemas.microsoft.com/office/drawing/2014/main" id="{F5094ECB-77EE-07E4-5E0B-6598D68806C3}"/>
                  </a:ext>
                </a:extLst>
              </p:cNvPr>
              <p:cNvCxnSpPr>
                <a:cxnSpLocks/>
                <a:stCxn id="198" idx="6"/>
              </p:cNvCxnSpPr>
              <p:nvPr/>
            </p:nvCxnSpPr>
            <p:spPr>
              <a:xfrm>
                <a:off x="7902341" y="1258888"/>
                <a:ext cx="2359526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ángulo 199">
                <a:extLst>
                  <a:ext uri="{FF2B5EF4-FFF2-40B4-BE49-F238E27FC236}">
                    <a16:creationId xmlns:a16="http://schemas.microsoft.com/office/drawing/2014/main" id="{B3B24073-39C0-1B84-25F7-8960F1EC6695}"/>
                  </a:ext>
                </a:extLst>
              </p:cNvPr>
              <p:cNvSpPr/>
              <p:nvPr/>
            </p:nvSpPr>
            <p:spPr>
              <a:xfrm>
                <a:off x="10190167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2AEBE80-381E-08BC-1424-E42393E3C151}"/>
              </a:ext>
            </a:extLst>
          </p:cNvPr>
          <p:cNvSpPr txBox="1"/>
          <p:nvPr/>
        </p:nvSpPr>
        <p:spPr>
          <a:xfrm>
            <a:off x="-45262" y="4453936"/>
            <a:ext cx="3326664" cy="6918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dirty="0">
                <a:solidFill>
                  <a:schemeClr val="bg2"/>
                </a:solidFill>
                <a:latin typeface="+mj-lt"/>
              </a:rPr>
              <a:t>Alguna vez a la semana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56B57A0-704D-13A4-BD32-7C6678042107}"/>
              </a:ext>
            </a:extLst>
          </p:cNvPr>
          <p:cNvGrpSpPr/>
          <p:nvPr/>
        </p:nvGrpSpPr>
        <p:grpSpPr>
          <a:xfrm>
            <a:off x="-478635" y="1316785"/>
            <a:ext cx="4169514" cy="3593452"/>
            <a:chOff x="7021415" y="2092134"/>
            <a:chExt cx="2182476" cy="1880944"/>
          </a:xfrm>
        </p:grpSpPr>
        <p:graphicFrame>
          <p:nvGraphicFramePr>
            <p:cNvPr id="17" name="Gráfico 16">
              <a:extLst>
                <a:ext uri="{FF2B5EF4-FFF2-40B4-BE49-F238E27FC236}">
                  <a16:creationId xmlns:a16="http://schemas.microsoft.com/office/drawing/2014/main" id="{A6C41651-120D-6270-83DF-1BD09F0A880C}"/>
                </a:ext>
              </a:extLst>
            </p:cNvPr>
            <p:cNvGraphicFramePr/>
            <p:nvPr/>
          </p:nvGraphicFramePr>
          <p:xfrm>
            <a:off x="7030597" y="2093242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B602702E-7515-5EAC-4C0D-8FAC9F6ED5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3308574"/>
                </p:ext>
              </p:extLst>
            </p:nvPr>
          </p:nvGraphicFramePr>
          <p:xfrm>
            <a:off x="7021415" y="2092134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73D765B9-2A0C-3F8A-AE6E-971862DF281C}"/>
                </a:ext>
              </a:extLst>
            </p:cNvPr>
            <p:cNvGrpSpPr/>
            <p:nvPr/>
          </p:nvGrpSpPr>
          <p:grpSpPr>
            <a:xfrm>
              <a:off x="7807303" y="2682899"/>
              <a:ext cx="673384" cy="793534"/>
              <a:chOff x="5659411" y="2864122"/>
              <a:chExt cx="673384" cy="793534"/>
            </a:xfrm>
          </p:grpSpPr>
          <p:cxnSp>
            <p:nvCxnSpPr>
              <p:cNvPr id="25" name="Straight Connector 17">
                <a:extLst>
                  <a:ext uri="{FF2B5EF4-FFF2-40B4-BE49-F238E27FC236}">
                    <a16:creationId xmlns:a16="http://schemas.microsoft.com/office/drawing/2014/main" id="{39A17DE3-67C9-2281-1AF5-773E55DEC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6990" y="3236371"/>
                <a:ext cx="0" cy="421285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0BFE9843-4FE2-CCFB-0C79-B0740439542A}"/>
                  </a:ext>
                </a:extLst>
              </p:cNvPr>
              <p:cNvSpPr txBox="1"/>
              <p:nvPr/>
            </p:nvSpPr>
            <p:spPr>
              <a:xfrm>
                <a:off x="5659411" y="2864122"/>
                <a:ext cx="673384" cy="37053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4000" b="1" dirty="0">
                    <a:solidFill>
                      <a:srgbClr val="404040"/>
                    </a:solidFill>
                    <a:latin typeface="+mj-lt"/>
                  </a:rPr>
                  <a:t>4%</a:t>
                </a:r>
                <a:endParaRPr lang="es-ES" sz="40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76435A73-5BB2-5B70-EAB8-8B5E895A1529}"/>
                  </a:ext>
                </a:extLst>
              </p:cNvPr>
              <p:cNvSpPr txBox="1"/>
              <p:nvPr/>
            </p:nvSpPr>
            <p:spPr>
              <a:xfrm>
                <a:off x="5870061" y="3365268"/>
                <a:ext cx="340181" cy="22554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10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105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A84E7DB-5D6C-B7C6-DE21-EB16CE2682E0}"/>
                  </a:ext>
                </a:extLst>
              </p:cNvPr>
              <p:cNvSpPr txBox="1"/>
              <p:nvPr/>
            </p:nvSpPr>
            <p:spPr>
              <a:xfrm>
                <a:off x="5880100" y="3156878"/>
                <a:ext cx="328715" cy="24165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-1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9" name="Diagrama de flujo: proceso 28">
                <a:extLst>
                  <a:ext uri="{FF2B5EF4-FFF2-40B4-BE49-F238E27FC236}">
                    <a16:creationId xmlns:a16="http://schemas.microsoft.com/office/drawing/2014/main" id="{3F3366CF-D022-1482-B9E9-77FA24BA0D62}"/>
                  </a:ext>
                </a:extLst>
              </p:cNvPr>
              <p:cNvSpPr/>
              <p:nvPr/>
            </p:nvSpPr>
            <p:spPr>
              <a:xfrm flipH="1">
                <a:off x="5839232" y="3239572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7C90443-7821-34A1-5F19-E159AF28B686}"/>
              </a:ext>
            </a:extLst>
          </p:cNvPr>
          <p:cNvGrpSpPr/>
          <p:nvPr/>
        </p:nvGrpSpPr>
        <p:grpSpPr>
          <a:xfrm>
            <a:off x="5522353" y="1329591"/>
            <a:ext cx="4169514" cy="3593452"/>
            <a:chOff x="7021415" y="2092134"/>
            <a:chExt cx="2182476" cy="1880944"/>
          </a:xfrm>
        </p:grpSpPr>
        <p:graphicFrame>
          <p:nvGraphicFramePr>
            <p:cNvPr id="31" name="Gráfico 30">
              <a:extLst>
                <a:ext uri="{FF2B5EF4-FFF2-40B4-BE49-F238E27FC236}">
                  <a16:creationId xmlns:a16="http://schemas.microsoft.com/office/drawing/2014/main" id="{B07072D8-3331-63A3-73A8-CE9EBCAE3972}"/>
                </a:ext>
              </a:extLst>
            </p:cNvPr>
            <p:cNvGraphicFramePr/>
            <p:nvPr/>
          </p:nvGraphicFramePr>
          <p:xfrm>
            <a:off x="7030597" y="2093242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2" name="Gráfico 31">
              <a:extLst>
                <a:ext uri="{FF2B5EF4-FFF2-40B4-BE49-F238E27FC236}">
                  <a16:creationId xmlns:a16="http://schemas.microsoft.com/office/drawing/2014/main" id="{8C739178-D722-2222-B8C1-F23D8D6936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51269314"/>
                </p:ext>
              </p:extLst>
            </p:nvPr>
          </p:nvGraphicFramePr>
          <p:xfrm>
            <a:off x="7021415" y="2092134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13013E02-33E3-838C-23C2-810ED716FAA8}"/>
                </a:ext>
              </a:extLst>
            </p:cNvPr>
            <p:cNvGrpSpPr/>
            <p:nvPr/>
          </p:nvGrpSpPr>
          <p:grpSpPr>
            <a:xfrm>
              <a:off x="7807303" y="2682899"/>
              <a:ext cx="673384" cy="786831"/>
              <a:chOff x="5659411" y="2864122"/>
              <a:chExt cx="673384" cy="786831"/>
            </a:xfrm>
          </p:grpSpPr>
          <p:cxnSp>
            <p:nvCxnSpPr>
              <p:cNvPr id="35" name="Straight Connector 17">
                <a:extLst>
                  <a:ext uri="{FF2B5EF4-FFF2-40B4-BE49-F238E27FC236}">
                    <a16:creationId xmlns:a16="http://schemas.microsoft.com/office/drawing/2014/main" id="{9056970D-B487-DDD1-ADF0-45F6ACEBF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0253" y="3236371"/>
                <a:ext cx="0" cy="414582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BD99505F-8037-C09D-C3DA-EED75362448F}"/>
                  </a:ext>
                </a:extLst>
              </p:cNvPr>
              <p:cNvSpPr txBox="1"/>
              <p:nvPr/>
            </p:nvSpPr>
            <p:spPr>
              <a:xfrm>
                <a:off x="5659411" y="2864122"/>
                <a:ext cx="673384" cy="37053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4000" b="1" dirty="0">
                    <a:solidFill>
                      <a:srgbClr val="404040"/>
                    </a:solidFill>
                    <a:latin typeface="+mj-lt"/>
                  </a:rPr>
                  <a:t>43%</a:t>
                </a:r>
                <a:endParaRPr lang="es-ES" sz="40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814918A-5913-E916-0A25-8C317ACF84C7}"/>
                  </a:ext>
                </a:extLst>
              </p:cNvPr>
              <p:cNvSpPr txBox="1"/>
              <p:nvPr/>
            </p:nvSpPr>
            <p:spPr>
              <a:xfrm>
                <a:off x="5861418" y="3365268"/>
                <a:ext cx="340181" cy="22554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10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105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F86AA42-A462-B549-B386-5602E7D50BD9}"/>
                  </a:ext>
                </a:extLst>
              </p:cNvPr>
              <p:cNvSpPr txBox="1"/>
              <p:nvPr/>
            </p:nvSpPr>
            <p:spPr>
              <a:xfrm>
                <a:off x="5871457" y="3156878"/>
                <a:ext cx="328715" cy="24165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0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9" name="Diagrama de flujo: proceso 38">
                <a:extLst>
                  <a:ext uri="{FF2B5EF4-FFF2-40B4-BE49-F238E27FC236}">
                    <a16:creationId xmlns:a16="http://schemas.microsoft.com/office/drawing/2014/main" id="{14DEE6B3-C4EF-CC1E-2090-B47969977B0D}"/>
                  </a:ext>
                </a:extLst>
              </p:cNvPr>
              <p:cNvSpPr/>
              <p:nvPr/>
            </p:nvSpPr>
            <p:spPr>
              <a:xfrm flipH="1">
                <a:off x="5863829" y="3239572"/>
                <a:ext cx="68546" cy="6854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B133C8B-90D2-63C7-A7FC-FB195B1AB452}"/>
              </a:ext>
            </a:extLst>
          </p:cNvPr>
          <p:cNvGrpSpPr/>
          <p:nvPr/>
        </p:nvGrpSpPr>
        <p:grpSpPr>
          <a:xfrm>
            <a:off x="8522846" y="1329591"/>
            <a:ext cx="4169514" cy="3593452"/>
            <a:chOff x="7021415" y="2092134"/>
            <a:chExt cx="2182476" cy="1880944"/>
          </a:xfrm>
        </p:grpSpPr>
        <p:graphicFrame>
          <p:nvGraphicFramePr>
            <p:cNvPr id="41" name="Gráfico 40">
              <a:extLst>
                <a:ext uri="{FF2B5EF4-FFF2-40B4-BE49-F238E27FC236}">
                  <a16:creationId xmlns:a16="http://schemas.microsoft.com/office/drawing/2014/main" id="{D25F0534-AE73-56E4-2762-E20B53752D3D}"/>
                </a:ext>
              </a:extLst>
            </p:cNvPr>
            <p:cNvGraphicFramePr/>
            <p:nvPr/>
          </p:nvGraphicFramePr>
          <p:xfrm>
            <a:off x="7030597" y="2093242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42" name="Gráfico 41">
              <a:extLst>
                <a:ext uri="{FF2B5EF4-FFF2-40B4-BE49-F238E27FC236}">
                  <a16:creationId xmlns:a16="http://schemas.microsoft.com/office/drawing/2014/main" id="{2E97E6C3-989A-417C-A51E-A931E29803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4594438"/>
                </p:ext>
              </p:extLst>
            </p:nvPr>
          </p:nvGraphicFramePr>
          <p:xfrm>
            <a:off x="7021415" y="2092134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6C600E2A-47A6-0035-079C-AE2167ED0757}"/>
                </a:ext>
              </a:extLst>
            </p:cNvPr>
            <p:cNvGrpSpPr/>
            <p:nvPr/>
          </p:nvGrpSpPr>
          <p:grpSpPr>
            <a:xfrm>
              <a:off x="7807303" y="2682899"/>
              <a:ext cx="673384" cy="786831"/>
              <a:chOff x="5659411" y="2864122"/>
              <a:chExt cx="673384" cy="786831"/>
            </a:xfrm>
          </p:grpSpPr>
          <p:cxnSp>
            <p:nvCxnSpPr>
              <p:cNvPr id="46" name="Straight Connector 17">
                <a:extLst>
                  <a:ext uri="{FF2B5EF4-FFF2-40B4-BE49-F238E27FC236}">
                    <a16:creationId xmlns:a16="http://schemas.microsoft.com/office/drawing/2014/main" id="{B503B554-2B07-C17D-DC3D-F9C69EDA3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0253" y="3236371"/>
                <a:ext cx="0" cy="414582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8C931094-BC78-7C93-810F-FCC3205DB5C9}"/>
                  </a:ext>
                </a:extLst>
              </p:cNvPr>
              <p:cNvSpPr txBox="1"/>
              <p:nvPr/>
            </p:nvSpPr>
            <p:spPr>
              <a:xfrm>
                <a:off x="5659411" y="2864122"/>
                <a:ext cx="673384" cy="37053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4000" b="1" dirty="0">
                    <a:solidFill>
                      <a:srgbClr val="404040"/>
                    </a:solidFill>
                    <a:latin typeface="+mj-lt"/>
                  </a:rPr>
                  <a:t>24%</a:t>
                </a:r>
                <a:endParaRPr lang="es-ES" sz="40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9471E44B-F28C-0269-83CE-090C723918E9}"/>
                  </a:ext>
                </a:extLst>
              </p:cNvPr>
              <p:cNvSpPr txBox="1"/>
              <p:nvPr/>
            </p:nvSpPr>
            <p:spPr>
              <a:xfrm>
                <a:off x="5873384" y="3365268"/>
                <a:ext cx="340181" cy="22554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10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105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E5B3C0CC-0C74-2A58-452E-91F10DE017BA}"/>
                  </a:ext>
                </a:extLst>
              </p:cNvPr>
              <p:cNvSpPr txBox="1"/>
              <p:nvPr/>
            </p:nvSpPr>
            <p:spPr>
              <a:xfrm>
                <a:off x="5883423" y="3156878"/>
                <a:ext cx="328715" cy="24165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-2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0" name="Diagrama de flujo: proceso 49">
                <a:extLst>
                  <a:ext uri="{FF2B5EF4-FFF2-40B4-BE49-F238E27FC236}">
                    <a16:creationId xmlns:a16="http://schemas.microsoft.com/office/drawing/2014/main" id="{37DEAD71-5AB9-7AB4-B59C-C9E8554D1104}"/>
                  </a:ext>
                </a:extLst>
              </p:cNvPr>
              <p:cNvSpPr/>
              <p:nvPr/>
            </p:nvSpPr>
            <p:spPr>
              <a:xfrm flipH="1">
                <a:off x="5859836" y="3239572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EBD61F9-0821-3290-B5B1-FF9A7D5E856A}"/>
              </a:ext>
            </a:extLst>
          </p:cNvPr>
          <p:cNvGrpSpPr/>
          <p:nvPr/>
        </p:nvGrpSpPr>
        <p:grpSpPr>
          <a:xfrm>
            <a:off x="2521859" y="1316785"/>
            <a:ext cx="4169514" cy="3593452"/>
            <a:chOff x="7021415" y="2092134"/>
            <a:chExt cx="2182476" cy="1880944"/>
          </a:xfrm>
        </p:grpSpPr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E1C0269C-2052-7855-E2F4-5C8799C462AD}"/>
                </a:ext>
              </a:extLst>
            </p:cNvPr>
            <p:cNvGraphicFramePr/>
            <p:nvPr/>
          </p:nvGraphicFramePr>
          <p:xfrm>
            <a:off x="7030597" y="2093242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54" name="Gráfico 53">
              <a:extLst>
                <a:ext uri="{FF2B5EF4-FFF2-40B4-BE49-F238E27FC236}">
                  <a16:creationId xmlns:a16="http://schemas.microsoft.com/office/drawing/2014/main" id="{46E4A726-3623-7F06-B572-675B8A82E3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6668962"/>
                </p:ext>
              </p:extLst>
            </p:nvPr>
          </p:nvGraphicFramePr>
          <p:xfrm>
            <a:off x="7021415" y="2092134"/>
            <a:ext cx="2173294" cy="1879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4AEB1C58-FBB7-383E-87FF-18141CEB22DA}"/>
                </a:ext>
              </a:extLst>
            </p:cNvPr>
            <p:cNvGrpSpPr/>
            <p:nvPr/>
          </p:nvGrpSpPr>
          <p:grpSpPr>
            <a:xfrm>
              <a:off x="7807303" y="2682899"/>
              <a:ext cx="673384" cy="793534"/>
              <a:chOff x="5659411" y="2864122"/>
              <a:chExt cx="673384" cy="793534"/>
            </a:xfrm>
          </p:grpSpPr>
          <p:cxnSp>
            <p:nvCxnSpPr>
              <p:cNvPr id="56" name="Straight Connector 17">
                <a:extLst>
                  <a:ext uri="{FF2B5EF4-FFF2-40B4-BE49-F238E27FC236}">
                    <a16:creationId xmlns:a16="http://schemas.microsoft.com/office/drawing/2014/main" id="{B88F13E2-A1C3-96C1-16DB-B1FAA959C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2277" y="3236371"/>
                <a:ext cx="0" cy="421285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47F7A689-D199-1A3C-2068-2E31A7775A0D}"/>
                  </a:ext>
                </a:extLst>
              </p:cNvPr>
              <p:cNvSpPr txBox="1"/>
              <p:nvPr/>
            </p:nvSpPr>
            <p:spPr>
              <a:xfrm>
                <a:off x="5659411" y="2864122"/>
                <a:ext cx="673384" cy="37053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4000" b="1" dirty="0">
                    <a:solidFill>
                      <a:srgbClr val="404040"/>
                    </a:solidFill>
                    <a:latin typeface="+mj-lt"/>
                  </a:rPr>
                  <a:t>30%</a:t>
                </a:r>
                <a:endParaRPr lang="es-ES" sz="40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0F90D50D-EA73-19DF-160C-31B48DE7A070}"/>
                  </a:ext>
                </a:extLst>
              </p:cNvPr>
              <p:cNvSpPr txBox="1"/>
              <p:nvPr/>
            </p:nvSpPr>
            <p:spPr>
              <a:xfrm>
                <a:off x="5857429" y="3365268"/>
                <a:ext cx="340181" cy="22554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10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10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105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12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20726049-E594-276E-805D-3C763DB3CC26}"/>
                  </a:ext>
                </a:extLst>
              </p:cNvPr>
              <p:cNvSpPr txBox="1"/>
              <p:nvPr/>
            </p:nvSpPr>
            <p:spPr>
              <a:xfrm>
                <a:off x="5867468" y="3156878"/>
                <a:ext cx="328715" cy="24165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60" name="Diagrama de flujo: proceso 59">
                <a:extLst>
                  <a:ext uri="{FF2B5EF4-FFF2-40B4-BE49-F238E27FC236}">
                    <a16:creationId xmlns:a16="http://schemas.microsoft.com/office/drawing/2014/main" id="{632FC524-BA8C-5A47-55A3-B66D69E8EBF8}"/>
                  </a:ext>
                </a:extLst>
              </p:cNvPr>
              <p:cNvSpPr/>
              <p:nvPr/>
            </p:nvSpPr>
            <p:spPr>
              <a:xfrm flipH="1">
                <a:off x="5859836" y="3239572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21E1A2E-23DD-D7DA-1CA6-2881D6263651}"/>
              </a:ext>
            </a:extLst>
          </p:cNvPr>
          <p:cNvSpPr txBox="1"/>
          <p:nvPr/>
        </p:nvSpPr>
        <p:spPr>
          <a:xfrm>
            <a:off x="9394681" y="4453936"/>
            <a:ext cx="2424982" cy="6918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dirty="0">
                <a:solidFill>
                  <a:schemeClr val="bg2"/>
                </a:solidFill>
                <a:latin typeface="+mj-lt"/>
              </a:rPr>
              <a:t>Nunca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AE69384C-58E1-E051-72CF-FD3AEA5611A2}"/>
              </a:ext>
            </a:extLst>
          </p:cNvPr>
          <p:cNvSpPr txBox="1"/>
          <p:nvPr/>
        </p:nvSpPr>
        <p:spPr>
          <a:xfrm>
            <a:off x="6381443" y="4453936"/>
            <a:ext cx="2529230" cy="6918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dirty="0">
                <a:solidFill>
                  <a:schemeClr val="bg2"/>
                </a:solidFill>
                <a:latin typeface="+mj-lt"/>
              </a:rPr>
              <a:t>Alguna vez al año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C725C1C-E67A-49BE-84CE-57D42C9180E0}"/>
              </a:ext>
            </a:extLst>
          </p:cNvPr>
          <p:cNvSpPr txBox="1"/>
          <p:nvPr/>
        </p:nvSpPr>
        <p:spPr>
          <a:xfrm>
            <a:off x="3492624" y="4453936"/>
            <a:ext cx="2191376" cy="6918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dirty="0">
                <a:solidFill>
                  <a:schemeClr val="bg2"/>
                </a:solidFill>
                <a:latin typeface="+mj-lt"/>
              </a:rPr>
              <a:t>Alguna vez al mes</a:t>
            </a:r>
          </a:p>
        </p:txBody>
      </p:sp>
    </p:spTree>
    <p:extLst>
      <p:ext uri="{BB962C8B-B14F-4D97-AF65-F5344CB8AC3E}">
        <p14:creationId xmlns:p14="http://schemas.microsoft.com/office/powerpoint/2010/main" val="3092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4" grpId="0"/>
      <p:bldP spid="65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4FCE29E-8650-40CC-B06B-F89E7A8DD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03474"/>
              </p:ext>
            </p:extLst>
          </p:nvPr>
        </p:nvGraphicFramePr>
        <p:xfrm>
          <a:off x="2874047" y="1745569"/>
          <a:ext cx="1095741" cy="2629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5741">
                  <a:extLst>
                    <a:ext uri="{9D8B030D-6E8A-4147-A177-3AD203B41FA5}">
                      <a16:colId xmlns:a16="http://schemas.microsoft.com/office/drawing/2014/main" val="2846856262"/>
                    </a:ext>
                  </a:extLst>
                </a:gridCol>
              </a:tblGrid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Libros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073901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Muebles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757445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Ropa/calzado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9172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Videojuegos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02556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Coches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39439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Smartphones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419399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Juguetes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14638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Bicicletas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639984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200" dirty="0">
                <a:solidFill>
                  <a:schemeClr val="bg2"/>
                </a:solidFill>
              </a:rPr>
              <a:t>Compra venta segunda mano</a:t>
            </a:r>
            <a:endParaRPr lang="es-ES" sz="1200" dirty="0">
              <a:solidFill>
                <a:srgbClr val="A4A3A1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70D03CB1-AD96-631C-24C5-D11AA6324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2" name="CuadroTexto 71"/>
          <p:cNvSpPr txBox="1"/>
          <p:nvPr/>
        </p:nvSpPr>
        <p:spPr>
          <a:xfrm>
            <a:off x="4654397" y="-895351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tx2"/>
                </a:solidFill>
              </a:rPr>
              <a:t>Sost14.2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859EA1F-9E61-2780-6261-A44875B045EF}"/>
              </a:ext>
            </a:extLst>
          </p:cNvPr>
          <p:cNvGrpSpPr/>
          <p:nvPr/>
        </p:nvGrpSpPr>
        <p:grpSpPr>
          <a:xfrm>
            <a:off x="2962794" y="1818150"/>
            <a:ext cx="229592" cy="2431504"/>
            <a:chOff x="8982246" y="1614314"/>
            <a:chExt cx="229592" cy="162469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CAD9ECE-8BCC-C609-D4D7-6ED02085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0455" y="2715905"/>
              <a:ext cx="113174" cy="10731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A36F096-6C4D-EA5B-DF93-5B21CF269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938" y="2053756"/>
              <a:ext cx="174208" cy="11820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D7F5A90-01D3-839E-560C-7C4913D2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246" y="1835991"/>
              <a:ext cx="229592" cy="11365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0F396E5-016C-BA5E-2F5F-FAA8C5E4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111" y="3137362"/>
              <a:ext cx="205862" cy="101647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8349EC51-4D4A-E923-CBFD-050A14CB9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13" y="2282617"/>
              <a:ext cx="185058" cy="8460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0CE170A-152E-D046-279F-98A9F14D1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938" y="1614314"/>
              <a:ext cx="174208" cy="10272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9A1F397-3146-2C7D-6419-E3333B1C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785" y="2492565"/>
              <a:ext cx="214515" cy="11835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C3CDDECF-A6EC-C844-991B-5B5D081D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874" y="2915573"/>
              <a:ext cx="174337" cy="121431"/>
            </a:xfrm>
            <a:prstGeom prst="rect">
              <a:avLst/>
            </a:prstGeom>
          </p:spPr>
        </p:pic>
      </p:grpSp>
      <p:grpSp>
        <p:nvGrpSpPr>
          <p:cNvPr id="243" name="Grupo 242">
            <a:extLst>
              <a:ext uri="{FF2B5EF4-FFF2-40B4-BE49-F238E27FC236}">
                <a16:creationId xmlns:a16="http://schemas.microsoft.com/office/drawing/2014/main" id="{CCF7500F-67CC-F163-CFE4-D5B6C074B3D4}"/>
              </a:ext>
            </a:extLst>
          </p:cNvPr>
          <p:cNvGrpSpPr/>
          <p:nvPr/>
        </p:nvGrpSpPr>
        <p:grpSpPr>
          <a:xfrm>
            <a:off x="-192259" y="1196260"/>
            <a:ext cx="3239423" cy="3272493"/>
            <a:chOff x="4984940" y="1360012"/>
            <a:chExt cx="3239423" cy="2186632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15A19D2C-2FED-4057-8003-5F5625222510}"/>
                </a:ext>
              </a:extLst>
            </p:cNvPr>
            <p:cNvSpPr txBox="1"/>
            <p:nvPr/>
          </p:nvSpPr>
          <p:spPr>
            <a:xfrm>
              <a:off x="6737052" y="1404801"/>
              <a:ext cx="1470404" cy="3693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>
              <a:defPPr>
                <a:defRPr lang="es-ES"/>
              </a:defPPr>
              <a:lvl1pPr defTabSz="812800">
                <a:defRPr sz="1200">
                  <a:latin typeface="+mj-lt"/>
                </a:defRPr>
              </a:lvl1pPr>
            </a:lstStyle>
            <a:p>
              <a:r>
                <a:rPr lang="es-ES" sz="1400" dirty="0">
                  <a:solidFill>
                    <a:schemeClr val="accent5">
                      <a:lumMod val="75000"/>
                    </a:schemeClr>
                  </a:solidFill>
                </a:rPr>
                <a:t>Compra 2024</a:t>
              </a:r>
            </a:p>
          </p:txBody>
        </p:sp>
        <p:graphicFrame>
          <p:nvGraphicFramePr>
            <p:cNvPr id="34" name="Gráfico 33">
              <a:extLst>
                <a:ext uri="{FF2B5EF4-FFF2-40B4-BE49-F238E27FC236}">
                  <a16:creationId xmlns:a16="http://schemas.microsoft.com/office/drawing/2014/main" id="{5419AC1C-44EC-4C27-9618-AE3D2FF886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2902093"/>
                </p:ext>
              </p:extLst>
            </p:nvPr>
          </p:nvGraphicFramePr>
          <p:xfrm>
            <a:off x="4984940" y="1668730"/>
            <a:ext cx="2959966" cy="1877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60D65B03-3CC8-7807-F14B-7E011C457B13}"/>
                </a:ext>
              </a:extLst>
            </p:cNvPr>
            <p:cNvGrpSpPr/>
            <p:nvPr/>
          </p:nvGrpSpPr>
          <p:grpSpPr>
            <a:xfrm>
              <a:off x="7863452" y="1738793"/>
              <a:ext cx="236541" cy="178656"/>
              <a:chOff x="1516037" y="5020991"/>
              <a:chExt cx="397699" cy="178656"/>
            </a:xfrm>
          </p:grpSpPr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2DE8BAA2-0987-7807-FFDE-9248C30F66FF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-2</a:t>
                </a:r>
              </a:p>
            </p:txBody>
          </p:sp>
          <p:sp>
            <p:nvSpPr>
              <p:cNvPr id="82" name="Diagrama de flujo: proceso 81">
                <a:extLst>
                  <a:ext uri="{FF2B5EF4-FFF2-40B4-BE49-F238E27FC236}">
                    <a16:creationId xmlns:a16="http://schemas.microsoft.com/office/drawing/2014/main" id="{BC4EDFE5-94DE-C1C6-E07C-3D510ACFFA99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" name="Grupo 86">
              <a:extLst>
                <a:ext uri="{FF2B5EF4-FFF2-40B4-BE49-F238E27FC236}">
                  <a16:creationId xmlns:a16="http://schemas.microsoft.com/office/drawing/2014/main" id="{37913F86-9BB0-C218-80E5-55FBC70AAC7F}"/>
                </a:ext>
              </a:extLst>
            </p:cNvPr>
            <p:cNvGrpSpPr/>
            <p:nvPr/>
          </p:nvGrpSpPr>
          <p:grpSpPr>
            <a:xfrm>
              <a:off x="7863452" y="1958374"/>
              <a:ext cx="236541" cy="178656"/>
              <a:chOff x="1516037" y="5020991"/>
              <a:chExt cx="397699" cy="178656"/>
            </a:xfrm>
          </p:grpSpPr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77AE13FC-4EB7-6F46-9687-694413EE1E23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-3</a:t>
                </a:r>
              </a:p>
            </p:txBody>
          </p:sp>
          <p:sp>
            <p:nvSpPr>
              <p:cNvPr id="89" name="Diagrama de flujo: proceso 88">
                <a:extLst>
                  <a:ext uri="{FF2B5EF4-FFF2-40B4-BE49-F238E27FC236}">
                    <a16:creationId xmlns:a16="http://schemas.microsoft.com/office/drawing/2014/main" id="{390A9D3C-4371-84FF-F34D-76AE08A37569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DE000E86-32B5-4EA6-34C9-49DFC6E36142}"/>
                </a:ext>
              </a:extLst>
            </p:cNvPr>
            <p:cNvGrpSpPr/>
            <p:nvPr/>
          </p:nvGrpSpPr>
          <p:grpSpPr>
            <a:xfrm>
              <a:off x="7863452" y="2177955"/>
              <a:ext cx="236541" cy="178656"/>
              <a:chOff x="1516037" y="5020991"/>
              <a:chExt cx="397699" cy="178656"/>
            </a:xfrm>
          </p:grpSpPr>
          <p:sp>
            <p:nvSpPr>
              <p:cNvPr id="91" name="CuadroTexto 90">
                <a:extLst>
                  <a:ext uri="{FF2B5EF4-FFF2-40B4-BE49-F238E27FC236}">
                    <a16:creationId xmlns:a16="http://schemas.microsoft.com/office/drawing/2014/main" id="{D2077AF0-6C77-4B93-C08C-444C3618DA79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92" name="Diagrama de flujo: proceso 91">
                <a:extLst>
                  <a:ext uri="{FF2B5EF4-FFF2-40B4-BE49-F238E27FC236}">
                    <a16:creationId xmlns:a16="http://schemas.microsoft.com/office/drawing/2014/main" id="{2F1C118D-8F9F-C8B5-C5D2-F64178D330B3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1C871CCB-B23F-5F6E-66B3-7D96DDE8C632}"/>
                </a:ext>
              </a:extLst>
            </p:cNvPr>
            <p:cNvGrpSpPr/>
            <p:nvPr/>
          </p:nvGrpSpPr>
          <p:grpSpPr>
            <a:xfrm>
              <a:off x="7863452" y="2397536"/>
              <a:ext cx="236541" cy="178656"/>
              <a:chOff x="1516037" y="5020991"/>
              <a:chExt cx="397699" cy="178656"/>
            </a:xfrm>
          </p:grpSpPr>
          <p:sp>
            <p:nvSpPr>
              <p:cNvPr id="94" name="CuadroTexto 93">
                <a:extLst>
                  <a:ext uri="{FF2B5EF4-FFF2-40B4-BE49-F238E27FC236}">
                    <a16:creationId xmlns:a16="http://schemas.microsoft.com/office/drawing/2014/main" id="{E4DCBD98-93AC-A7A2-5922-897A2870F694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95" name="Diagrama de flujo: proceso 94">
                <a:extLst>
                  <a:ext uri="{FF2B5EF4-FFF2-40B4-BE49-F238E27FC236}">
                    <a16:creationId xmlns:a16="http://schemas.microsoft.com/office/drawing/2014/main" id="{3DFF81D8-FEDB-A657-41C1-813416E5513C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EAB85E90-42F1-4EAB-6EE8-3CBC4681E8B1}"/>
                </a:ext>
              </a:extLst>
            </p:cNvPr>
            <p:cNvGrpSpPr/>
            <p:nvPr/>
          </p:nvGrpSpPr>
          <p:grpSpPr>
            <a:xfrm>
              <a:off x="7863452" y="2617117"/>
              <a:ext cx="236541" cy="178656"/>
              <a:chOff x="1516037" y="5020991"/>
              <a:chExt cx="397699" cy="178656"/>
            </a:xfrm>
          </p:grpSpPr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0ACD6E87-3AC7-38FF-13CB-99E53FB46A6A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98" name="Diagrama de flujo: proceso 97">
                <a:extLst>
                  <a:ext uri="{FF2B5EF4-FFF2-40B4-BE49-F238E27FC236}">
                    <a16:creationId xmlns:a16="http://schemas.microsoft.com/office/drawing/2014/main" id="{103F801C-EF9E-8264-0996-10A500C1D593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id="{E55AB9C4-6CCB-8A1B-FB5B-CC179485B995}"/>
                </a:ext>
              </a:extLst>
            </p:cNvPr>
            <p:cNvGrpSpPr/>
            <p:nvPr/>
          </p:nvGrpSpPr>
          <p:grpSpPr>
            <a:xfrm>
              <a:off x="7863452" y="2836698"/>
              <a:ext cx="236541" cy="178656"/>
              <a:chOff x="1516037" y="5020991"/>
              <a:chExt cx="397699" cy="178656"/>
            </a:xfrm>
          </p:grpSpPr>
          <p:sp>
            <p:nvSpPr>
              <p:cNvPr id="100" name="CuadroTexto 99">
                <a:extLst>
                  <a:ext uri="{FF2B5EF4-FFF2-40B4-BE49-F238E27FC236}">
                    <a16:creationId xmlns:a16="http://schemas.microsoft.com/office/drawing/2014/main" id="{E931337C-AA2A-8307-2C8D-4EB3A397BBC3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101" name="Diagrama de flujo: proceso 100">
                <a:extLst>
                  <a:ext uri="{FF2B5EF4-FFF2-40B4-BE49-F238E27FC236}">
                    <a16:creationId xmlns:a16="http://schemas.microsoft.com/office/drawing/2014/main" id="{E7F1E759-9714-782E-C9B5-286E4A78D690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63B5AA05-388C-FE00-2636-F7CD991EE2DA}"/>
                </a:ext>
              </a:extLst>
            </p:cNvPr>
            <p:cNvGrpSpPr/>
            <p:nvPr/>
          </p:nvGrpSpPr>
          <p:grpSpPr>
            <a:xfrm>
              <a:off x="7863452" y="3275861"/>
              <a:ext cx="236541" cy="178656"/>
              <a:chOff x="1516037" y="5020991"/>
              <a:chExt cx="397699" cy="178656"/>
            </a:xfrm>
          </p:grpSpPr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248DD26C-3FB3-5510-AF30-DE2C4DA48AB4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04" name="Diagrama de flujo: proceso 103">
                <a:extLst>
                  <a:ext uri="{FF2B5EF4-FFF2-40B4-BE49-F238E27FC236}">
                    <a16:creationId xmlns:a16="http://schemas.microsoft.com/office/drawing/2014/main" id="{41337537-A2BC-93E1-E040-2EDB2BA535EA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3E8E02A4-D8B8-9ECA-582E-95FE9AEF7610}"/>
                </a:ext>
              </a:extLst>
            </p:cNvPr>
            <p:cNvGrpSpPr/>
            <p:nvPr/>
          </p:nvGrpSpPr>
          <p:grpSpPr>
            <a:xfrm>
              <a:off x="7863452" y="3056279"/>
              <a:ext cx="236541" cy="178656"/>
              <a:chOff x="1516037" y="5020991"/>
              <a:chExt cx="397699" cy="178656"/>
            </a:xfrm>
          </p:grpSpPr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65D49835-41A2-263C-6A36-9CB0C52A6483}"/>
                  </a:ext>
                </a:extLst>
              </p:cNvPr>
              <p:cNvSpPr txBox="1"/>
              <p:nvPr/>
            </p:nvSpPr>
            <p:spPr>
              <a:xfrm>
                <a:off x="1516037" y="5020991"/>
                <a:ext cx="397699" cy="17865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07" name="Diagrama de flujo: proceso 106">
                <a:extLst>
                  <a:ext uri="{FF2B5EF4-FFF2-40B4-BE49-F238E27FC236}">
                    <a16:creationId xmlns:a16="http://schemas.microsoft.com/office/drawing/2014/main" id="{9404AFA9-0CE7-A931-A5EF-C9DC93E5F9F4}"/>
                  </a:ext>
                </a:extLst>
              </p:cNvPr>
              <p:cNvSpPr/>
              <p:nvPr/>
            </p:nvSpPr>
            <p:spPr>
              <a:xfrm>
                <a:off x="1516037" y="5148470"/>
                <a:ext cx="121054" cy="48109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00472811-1569-6B79-3C5C-BD4BF19447F3}"/>
                </a:ext>
              </a:extLst>
            </p:cNvPr>
            <p:cNvSpPr txBox="1"/>
            <p:nvPr/>
          </p:nvSpPr>
          <p:spPr>
            <a:xfrm>
              <a:off x="7811194" y="1360012"/>
              <a:ext cx="413169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2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(pp) 24/23</a:t>
              </a:r>
            </a:p>
          </p:txBody>
        </p:sp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51381B60-558C-CBB8-1FEA-78E76E917244}"/>
              </a:ext>
            </a:extLst>
          </p:cNvPr>
          <p:cNvGrpSpPr/>
          <p:nvPr/>
        </p:nvGrpSpPr>
        <p:grpSpPr>
          <a:xfrm>
            <a:off x="3967670" y="1196260"/>
            <a:ext cx="2679601" cy="3258859"/>
            <a:chOff x="9144869" y="1360012"/>
            <a:chExt cx="2679601" cy="2177522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CD3E659A-9BD0-478E-A7DB-F1491986C160}"/>
                </a:ext>
              </a:extLst>
            </p:cNvPr>
            <p:cNvSpPr txBox="1"/>
            <p:nvPr/>
          </p:nvSpPr>
          <p:spPr>
            <a:xfrm>
              <a:off x="9538013" y="1393491"/>
              <a:ext cx="2286457" cy="3693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>
              <a:defPPr>
                <a:defRPr lang="es-ES"/>
              </a:defPPr>
              <a:lvl1pPr defTabSz="812800">
                <a:defRPr sz="1200">
                  <a:latin typeface="+mj-lt"/>
                </a:defRPr>
              </a:lvl1pPr>
            </a:lstStyle>
            <a:p>
              <a:r>
                <a:rPr lang="es-ES" sz="1400" dirty="0">
                  <a:solidFill>
                    <a:schemeClr val="accent5">
                      <a:lumMod val="75000"/>
                    </a:schemeClr>
                  </a:solidFill>
                </a:rPr>
                <a:t>Intención compra</a:t>
              </a:r>
            </a:p>
          </p:txBody>
        </p:sp>
        <p:graphicFrame>
          <p:nvGraphicFramePr>
            <p:cNvPr id="35" name="Gráfico 34">
              <a:extLst>
                <a:ext uri="{FF2B5EF4-FFF2-40B4-BE49-F238E27FC236}">
                  <a16:creationId xmlns:a16="http://schemas.microsoft.com/office/drawing/2014/main" id="{10F5AD62-196C-4A7F-A688-1AD6B23E14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3074899"/>
                </p:ext>
              </p:extLst>
            </p:nvPr>
          </p:nvGraphicFramePr>
          <p:xfrm>
            <a:off x="9371424" y="1659620"/>
            <a:ext cx="1871074" cy="1877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7E085FCA-7187-E90B-C5C1-CE0251C97299}"/>
                </a:ext>
              </a:extLst>
            </p:cNvPr>
            <p:cNvGrpSpPr/>
            <p:nvPr/>
          </p:nvGrpSpPr>
          <p:grpSpPr>
            <a:xfrm>
              <a:off x="9201007" y="1738793"/>
              <a:ext cx="236541" cy="1715724"/>
              <a:chOff x="3441505" y="1519238"/>
              <a:chExt cx="236541" cy="1715724"/>
            </a:xfrm>
          </p:grpSpPr>
          <p:grpSp>
            <p:nvGrpSpPr>
              <p:cNvPr id="110" name="Grupo 109">
                <a:extLst>
                  <a:ext uri="{FF2B5EF4-FFF2-40B4-BE49-F238E27FC236}">
                    <a16:creationId xmlns:a16="http://schemas.microsoft.com/office/drawing/2014/main" id="{ACA06AA5-39E3-EA20-2030-DE481DFE751C}"/>
                  </a:ext>
                </a:extLst>
              </p:cNvPr>
              <p:cNvGrpSpPr/>
              <p:nvPr/>
            </p:nvGrpSpPr>
            <p:grpSpPr>
              <a:xfrm>
                <a:off x="3441505" y="1519238"/>
                <a:ext cx="236541" cy="178656"/>
                <a:chOff x="1516037" y="5020991"/>
                <a:chExt cx="397699" cy="178656"/>
              </a:xfrm>
            </p:grpSpPr>
            <p:sp>
              <p:nvSpPr>
                <p:cNvPr id="132" name="CuadroTexto 131">
                  <a:extLst>
                    <a:ext uri="{FF2B5EF4-FFF2-40B4-BE49-F238E27FC236}">
                      <a16:creationId xmlns:a16="http://schemas.microsoft.com/office/drawing/2014/main" id="{F7DF6353-7103-9B0A-4695-F4D5D9E9D78E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+1</a:t>
                  </a:r>
                </a:p>
              </p:txBody>
            </p:sp>
            <p:sp>
              <p:nvSpPr>
                <p:cNvPr id="133" name="Diagrama de flujo: proceso 132">
                  <a:extLst>
                    <a:ext uri="{FF2B5EF4-FFF2-40B4-BE49-F238E27FC236}">
                      <a16:creationId xmlns:a16="http://schemas.microsoft.com/office/drawing/2014/main" id="{2E36C42D-845B-04B6-6CD3-6EA5E4F0E6BF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1" name="Grupo 110">
                <a:extLst>
                  <a:ext uri="{FF2B5EF4-FFF2-40B4-BE49-F238E27FC236}">
                    <a16:creationId xmlns:a16="http://schemas.microsoft.com/office/drawing/2014/main" id="{077E8B52-AB08-A0BA-1DDC-77B6D7964C0F}"/>
                  </a:ext>
                </a:extLst>
              </p:cNvPr>
              <p:cNvGrpSpPr/>
              <p:nvPr/>
            </p:nvGrpSpPr>
            <p:grpSpPr>
              <a:xfrm>
                <a:off x="3441505" y="1738819"/>
                <a:ext cx="236541" cy="178656"/>
                <a:chOff x="1516037" y="5020991"/>
                <a:chExt cx="397699" cy="178656"/>
              </a:xfrm>
            </p:grpSpPr>
            <p:sp>
              <p:nvSpPr>
                <p:cNvPr id="130" name="CuadroTexto 129">
                  <a:extLst>
                    <a:ext uri="{FF2B5EF4-FFF2-40B4-BE49-F238E27FC236}">
                      <a16:creationId xmlns:a16="http://schemas.microsoft.com/office/drawing/2014/main" id="{2EE1E525-2C30-1491-6E30-3FB1E55F324A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31" name="Diagrama de flujo: proceso 130">
                  <a:extLst>
                    <a:ext uri="{FF2B5EF4-FFF2-40B4-BE49-F238E27FC236}">
                      <a16:creationId xmlns:a16="http://schemas.microsoft.com/office/drawing/2014/main" id="{9FE2EF6E-A965-3EBE-5864-0A490923B6D3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2" name="Grupo 111">
                <a:extLst>
                  <a:ext uri="{FF2B5EF4-FFF2-40B4-BE49-F238E27FC236}">
                    <a16:creationId xmlns:a16="http://schemas.microsoft.com/office/drawing/2014/main" id="{CC874020-67EF-D156-CF0B-E15164B811C4}"/>
                  </a:ext>
                </a:extLst>
              </p:cNvPr>
              <p:cNvGrpSpPr/>
              <p:nvPr/>
            </p:nvGrpSpPr>
            <p:grpSpPr>
              <a:xfrm>
                <a:off x="3441505" y="1958400"/>
                <a:ext cx="236541" cy="178656"/>
                <a:chOff x="1516037" y="5020991"/>
                <a:chExt cx="397699" cy="178656"/>
              </a:xfrm>
            </p:grpSpPr>
            <p:sp>
              <p:nvSpPr>
                <p:cNvPr id="128" name="CuadroTexto 127">
                  <a:extLst>
                    <a:ext uri="{FF2B5EF4-FFF2-40B4-BE49-F238E27FC236}">
                      <a16:creationId xmlns:a16="http://schemas.microsoft.com/office/drawing/2014/main" id="{8E4EF206-6EDD-18A0-BBAF-E200AA6FBF79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29" name="Diagrama de flujo: proceso 128">
                  <a:extLst>
                    <a:ext uri="{FF2B5EF4-FFF2-40B4-BE49-F238E27FC236}">
                      <a16:creationId xmlns:a16="http://schemas.microsoft.com/office/drawing/2014/main" id="{446E9D03-333D-106C-B75B-44718B0CEB2F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3" name="Grupo 112">
                <a:extLst>
                  <a:ext uri="{FF2B5EF4-FFF2-40B4-BE49-F238E27FC236}">
                    <a16:creationId xmlns:a16="http://schemas.microsoft.com/office/drawing/2014/main" id="{24E73F0A-ACC2-76E2-4AB1-0A206D0C1372}"/>
                  </a:ext>
                </a:extLst>
              </p:cNvPr>
              <p:cNvGrpSpPr/>
              <p:nvPr/>
            </p:nvGrpSpPr>
            <p:grpSpPr>
              <a:xfrm>
                <a:off x="3441505" y="2177981"/>
                <a:ext cx="236541" cy="178656"/>
                <a:chOff x="1516037" y="5020991"/>
                <a:chExt cx="397699" cy="178656"/>
              </a:xfrm>
            </p:grpSpPr>
            <p:sp>
              <p:nvSpPr>
                <p:cNvPr id="126" name="CuadroTexto 125">
                  <a:extLst>
                    <a:ext uri="{FF2B5EF4-FFF2-40B4-BE49-F238E27FC236}">
                      <a16:creationId xmlns:a16="http://schemas.microsoft.com/office/drawing/2014/main" id="{5A1B7E22-4D39-E7C7-4AC1-0D56592CF1AA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27" name="Diagrama de flujo: proceso 126">
                  <a:extLst>
                    <a:ext uri="{FF2B5EF4-FFF2-40B4-BE49-F238E27FC236}">
                      <a16:creationId xmlns:a16="http://schemas.microsoft.com/office/drawing/2014/main" id="{2C7DD769-CBC6-673B-EB3A-CCA893278592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4" name="Grupo 113">
                <a:extLst>
                  <a:ext uri="{FF2B5EF4-FFF2-40B4-BE49-F238E27FC236}">
                    <a16:creationId xmlns:a16="http://schemas.microsoft.com/office/drawing/2014/main" id="{5BB79EAD-A203-8BFB-7049-3113F49BC6D2}"/>
                  </a:ext>
                </a:extLst>
              </p:cNvPr>
              <p:cNvGrpSpPr/>
              <p:nvPr/>
            </p:nvGrpSpPr>
            <p:grpSpPr>
              <a:xfrm>
                <a:off x="3441505" y="2397562"/>
                <a:ext cx="236541" cy="178656"/>
                <a:chOff x="1516037" y="5020991"/>
                <a:chExt cx="397699" cy="178656"/>
              </a:xfrm>
            </p:grpSpPr>
            <p:sp>
              <p:nvSpPr>
                <p:cNvPr id="124" name="CuadroTexto 123">
                  <a:extLst>
                    <a:ext uri="{FF2B5EF4-FFF2-40B4-BE49-F238E27FC236}">
                      <a16:creationId xmlns:a16="http://schemas.microsoft.com/office/drawing/2014/main" id="{5A15FE29-CECC-F17E-3C2C-9D6E1B4F7DBA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25" name="Diagrama de flujo: proceso 124">
                  <a:extLst>
                    <a:ext uri="{FF2B5EF4-FFF2-40B4-BE49-F238E27FC236}">
                      <a16:creationId xmlns:a16="http://schemas.microsoft.com/office/drawing/2014/main" id="{479CC373-E9A2-C61B-7158-151C46E73414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5" name="Grupo 114">
                <a:extLst>
                  <a:ext uri="{FF2B5EF4-FFF2-40B4-BE49-F238E27FC236}">
                    <a16:creationId xmlns:a16="http://schemas.microsoft.com/office/drawing/2014/main" id="{0AD36E3D-E213-F638-9BDB-80DFC7AA79B5}"/>
                  </a:ext>
                </a:extLst>
              </p:cNvPr>
              <p:cNvGrpSpPr/>
              <p:nvPr/>
            </p:nvGrpSpPr>
            <p:grpSpPr>
              <a:xfrm>
                <a:off x="3441505" y="2617143"/>
                <a:ext cx="236541" cy="178656"/>
                <a:chOff x="1516037" y="5020991"/>
                <a:chExt cx="397699" cy="178656"/>
              </a:xfrm>
            </p:grpSpPr>
            <p:sp>
              <p:nvSpPr>
                <p:cNvPr id="122" name="CuadroTexto 121">
                  <a:extLst>
                    <a:ext uri="{FF2B5EF4-FFF2-40B4-BE49-F238E27FC236}">
                      <a16:creationId xmlns:a16="http://schemas.microsoft.com/office/drawing/2014/main" id="{9EF5A950-88D0-288A-F6F8-B90BA62197F7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+2</a:t>
                  </a:r>
                </a:p>
              </p:txBody>
            </p:sp>
            <p:sp>
              <p:nvSpPr>
                <p:cNvPr id="123" name="Diagrama de flujo: proceso 122">
                  <a:extLst>
                    <a:ext uri="{FF2B5EF4-FFF2-40B4-BE49-F238E27FC236}">
                      <a16:creationId xmlns:a16="http://schemas.microsoft.com/office/drawing/2014/main" id="{36ADD1F1-E8B8-26C0-AE30-9FBFCC5F5018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E8B2053B-D160-1DEB-44F2-F1D8A011B15C}"/>
                  </a:ext>
                </a:extLst>
              </p:cNvPr>
              <p:cNvGrpSpPr/>
              <p:nvPr/>
            </p:nvGrpSpPr>
            <p:grpSpPr>
              <a:xfrm>
                <a:off x="3441505" y="3056306"/>
                <a:ext cx="236541" cy="178656"/>
                <a:chOff x="1516037" y="5020991"/>
                <a:chExt cx="397699" cy="178656"/>
              </a:xfrm>
            </p:grpSpPr>
            <p:sp>
              <p:nvSpPr>
                <p:cNvPr id="120" name="CuadroTexto 119">
                  <a:extLst>
                    <a:ext uri="{FF2B5EF4-FFF2-40B4-BE49-F238E27FC236}">
                      <a16:creationId xmlns:a16="http://schemas.microsoft.com/office/drawing/2014/main" id="{560980E9-0B21-555B-5975-73BD4A64F3AE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21" name="Diagrama de flujo: proceso 120">
                  <a:extLst>
                    <a:ext uri="{FF2B5EF4-FFF2-40B4-BE49-F238E27FC236}">
                      <a16:creationId xmlns:a16="http://schemas.microsoft.com/office/drawing/2014/main" id="{C79E2976-7685-52CA-BE3D-6BBB31F7F645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7" name="Grupo 116">
                <a:extLst>
                  <a:ext uri="{FF2B5EF4-FFF2-40B4-BE49-F238E27FC236}">
                    <a16:creationId xmlns:a16="http://schemas.microsoft.com/office/drawing/2014/main" id="{F94FCE3A-2B07-D2AA-3FE8-6A6F14E8B9A9}"/>
                  </a:ext>
                </a:extLst>
              </p:cNvPr>
              <p:cNvGrpSpPr/>
              <p:nvPr/>
            </p:nvGrpSpPr>
            <p:grpSpPr>
              <a:xfrm>
                <a:off x="3441505" y="2836724"/>
                <a:ext cx="236541" cy="178656"/>
                <a:chOff x="1516037" y="5020991"/>
                <a:chExt cx="397699" cy="178656"/>
              </a:xfrm>
            </p:grpSpPr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9AF7893C-D595-A451-47BE-34CF7EA45571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+1</a:t>
                  </a:r>
                </a:p>
              </p:txBody>
            </p:sp>
            <p:sp>
              <p:nvSpPr>
                <p:cNvPr id="119" name="Diagrama de flujo: proceso 118">
                  <a:extLst>
                    <a:ext uri="{FF2B5EF4-FFF2-40B4-BE49-F238E27FC236}">
                      <a16:creationId xmlns:a16="http://schemas.microsoft.com/office/drawing/2014/main" id="{9BEA42E1-91D0-A61C-32B2-727E1873BC1A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19891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90BCEB45-3182-D26B-6849-AEF401157501}"/>
                </a:ext>
              </a:extLst>
            </p:cNvPr>
            <p:cNvSpPr txBox="1"/>
            <p:nvPr/>
          </p:nvSpPr>
          <p:spPr>
            <a:xfrm>
              <a:off x="9144869" y="1360012"/>
              <a:ext cx="413169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2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(pp) 24/23</a:t>
              </a:r>
            </a:p>
          </p:txBody>
        </p:sp>
      </p:grpSp>
      <p:graphicFrame>
        <p:nvGraphicFramePr>
          <p:cNvPr id="138" name="Tabla 3">
            <a:extLst>
              <a:ext uri="{FF2B5EF4-FFF2-40B4-BE49-F238E27FC236}">
                <a16:creationId xmlns:a16="http://schemas.microsoft.com/office/drawing/2014/main" id="{C2D078E5-FD98-F8B5-43EC-8AC94BB55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2429"/>
              </p:ext>
            </p:extLst>
          </p:nvPr>
        </p:nvGraphicFramePr>
        <p:xfrm>
          <a:off x="9126866" y="1747495"/>
          <a:ext cx="1095741" cy="2629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5741">
                  <a:extLst>
                    <a:ext uri="{9D8B030D-6E8A-4147-A177-3AD203B41FA5}">
                      <a16:colId xmlns:a16="http://schemas.microsoft.com/office/drawing/2014/main" val="2846856262"/>
                    </a:ext>
                  </a:extLst>
                </a:gridCol>
              </a:tblGrid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Ropa/calzado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073901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Libros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757445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Muebles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9172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Juguetes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02556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Videojuegos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39439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Smartphones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419399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Bicicletas</a:t>
                      </a: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14638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Electrodoméstico pequeño</a:t>
                      </a:r>
                      <a:endParaRPr lang="es-ES" sz="9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88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639984"/>
                  </a:ext>
                </a:extLst>
              </a:tr>
            </a:tbl>
          </a:graphicData>
        </a:graphic>
      </p:graphicFrame>
      <p:grpSp>
        <p:nvGrpSpPr>
          <p:cNvPr id="244" name="Grupo 243">
            <a:extLst>
              <a:ext uri="{FF2B5EF4-FFF2-40B4-BE49-F238E27FC236}">
                <a16:creationId xmlns:a16="http://schemas.microsoft.com/office/drawing/2014/main" id="{805BBE78-A7D8-EEB8-6E0E-473716B8376F}"/>
              </a:ext>
            </a:extLst>
          </p:cNvPr>
          <p:cNvGrpSpPr/>
          <p:nvPr/>
        </p:nvGrpSpPr>
        <p:grpSpPr>
          <a:xfrm>
            <a:off x="6041510" y="1202948"/>
            <a:ext cx="3254599" cy="3269040"/>
            <a:chOff x="4984940" y="4017141"/>
            <a:chExt cx="3254599" cy="2184325"/>
          </a:xfrm>
        </p:grpSpPr>
        <p:sp>
          <p:nvSpPr>
            <p:cNvPr id="193" name="CuadroTexto 192">
              <a:extLst>
                <a:ext uri="{FF2B5EF4-FFF2-40B4-BE49-F238E27FC236}">
                  <a16:creationId xmlns:a16="http://schemas.microsoft.com/office/drawing/2014/main" id="{F0EE59BF-BED8-5F71-B48D-C99B755633B3}"/>
                </a:ext>
              </a:extLst>
            </p:cNvPr>
            <p:cNvSpPr txBox="1"/>
            <p:nvPr/>
          </p:nvSpPr>
          <p:spPr>
            <a:xfrm>
              <a:off x="6898854" y="4061930"/>
              <a:ext cx="1340685" cy="3693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>
              <a:defPPr>
                <a:defRPr lang="es-ES"/>
              </a:defPPr>
              <a:lvl1pPr defTabSz="812800">
                <a:defRPr sz="1200">
                  <a:latin typeface="+mj-lt"/>
                </a:defRPr>
              </a:lvl1pPr>
            </a:lstStyle>
            <a:p>
              <a:r>
                <a:rPr lang="es-ES" sz="1400" dirty="0">
                  <a:solidFill>
                    <a:schemeClr val="accent5">
                      <a:lumMod val="75000"/>
                    </a:schemeClr>
                  </a:solidFill>
                </a:rPr>
                <a:t>Venta 2024</a:t>
              </a:r>
            </a:p>
          </p:txBody>
        </p:sp>
        <p:graphicFrame>
          <p:nvGraphicFramePr>
            <p:cNvPr id="194" name="Gráfico 193">
              <a:extLst>
                <a:ext uri="{FF2B5EF4-FFF2-40B4-BE49-F238E27FC236}">
                  <a16:creationId xmlns:a16="http://schemas.microsoft.com/office/drawing/2014/main" id="{6D84BCB7-C958-8AE4-A2BD-3ED90665C7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9833871"/>
                </p:ext>
              </p:extLst>
            </p:nvPr>
          </p:nvGraphicFramePr>
          <p:xfrm>
            <a:off x="4984940" y="4332223"/>
            <a:ext cx="2959966" cy="18692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pSp>
          <p:nvGrpSpPr>
            <p:cNvPr id="141" name="Grupo 140">
              <a:extLst>
                <a:ext uri="{FF2B5EF4-FFF2-40B4-BE49-F238E27FC236}">
                  <a16:creationId xmlns:a16="http://schemas.microsoft.com/office/drawing/2014/main" id="{F1834804-8551-7EE5-7E8D-8877A114CC63}"/>
                </a:ext>
              </a:extLst>
            </p:cNvPr>
            <p:cNvGrpSpPr/>
            <p:nvPr/>
          </p:nvGrpSpPr>
          <p:grpSpPr>
            <a:xfrm>
              <a:off x="7863452" y="4395922"/>
              <a:ext cx="236541" cy="1714247"/>
              <a:chOff x="3441505" y="1519238"/>
              <a:chExt cx="236541" cy="1714247"/>
            </a:xfrm>
          </p:grpSpPr>
          <p:grpSp>
            <p:nvGrpSpPr>
              <p:cNvPr id="169" name="Grupo 168">
                <a:extLst>
                  <a:ext uri="{FF2B5EF4-FFF2-40B4-BE49-F238E27FC236}">
                    <a16:creationId xmlns:a16="http://schemas.microsoft.com/office/drawing/2014/main" id="{AC1DA0C0-3810-6E50-F6B2-118C0D8BC557}"/>
                  </a:ext>
                </a:extLst>
              </p:cNvPr>
              <p:cNvGrpSpPr/>
              <p:nvPr/>
            </p:nvGrpSpPr>
            <p:grpSpPr>
              <a:xfrm>
                <a:off x="3441505" y="1519238"/>
                <a:ext cx="236541" cy="178770"/>
                <a:chOff x="1516037" y="5020991"/>
                <a:chExt cx="397699" cy="178770"/>
              </a:xfrm>
            </p:grpSpPr>
            <p:sp>
              <p:nvSpPr>
                <p:cNvPr id="191" name="CuadroTexto 190">
                  <a:extLst>
                    <a:ext uri="{FF2B5EF4-FFF2-40B4-BE49-F238E27FC236}">
                      <a16:creationId xmlns:a16="http://schemas.microsoft.com/office/drawing/2014/main" id="{F12B021F-5971-64AA-F77F-6EA8378DDEB0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+2</a:t>
                  </a:r>
                </a:p>
              </p:txBody>
            </p:sp>
            <p:sp>
              <p:nvSpPr>
                <p:cNvPr id="192" name="Diagrama de flujo: proceso 191">
                  <a:extLst>
                    <a:ext uri="{FF2B5EF4-FFF2-40B4-BE49-F238E27FC236}">
                      <a16:creationId xmlns:a16="http://schemas.microsoft.com/office/drawing/2014/main" id="{40853277-13D2-FD69-E871-13A09F09B69F}"/>
                    </a:ext>
                  </a:extLst>
                </p:cNvPr>
                <p:cNvSpPr/>
                <p:nvPr/>
              </p:nvSpPr>
              <p:spPr>
                <a:xfrm>
                  <a:off x="1516037" y="5151652"/>
                  <a:ext cx="121054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0" name="Grupo 169">
                <a:extLst>
                  <a:ext uri="{FF2B5EF4-FFF2-40B4-BE49-F238E27FC236}">
                    <a16:creationId xmlns:a16="http://schemas.microsoft.com/office/drawing/2014/main" id="{D6C40C7E-595A-7AFD-CE10-E478DF17B4C9}"/>
                  </a:ext>
                </a:extLst>
              </p:cNvPr>
              <p:cNvGrpSpPr/>
              <p:nvPr/>
            </p:nvGrpSpPr>
            <p:grpSpPr>
              <a:xfrm>
                <a:off x="3441505" y="1738819"/>
                <a:ext cx="236541" cy="178656"/>
                <a:chOff x="1516037" y="5020991"/>
                <a:chExt cx="397699" cy="178656"/>
              </a:xfrm>
            </p:grpSpPr>
            <p:sp>
              <p:nvSpPr>
                <p:cNvPr id="189" name="CuadroTexto 188">
                  <a:extLst>
                    <a:ext uri="{FF2B5EF4-FFF2-40B4-BE49-F238E27FC236}">
                      <a16:creationId xmlns:a16="http://schemas.microsoft.com/office/drawing/2014/main" id="{D1C1757B-28A3-F015-7BE8-E68F8040F13F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-2</a:t>
                  </a:r>
                </a:p>
              </p:txBody>
            </p:sp>
            <p:sp>
              <p:nvSpPr>
                <p:cNvPr id="190" name="Diagrama de flujo: proceso 189">
                  <a:extLst>
                    <a:ext uri="{FF2B5EF4-FFF2-40B4-BE49-F238E27FC236}">
                      <a16:creationId xmlns:a16="http://schemas.microsoft.com/office/drawing/2014/main" id="{6DFC45B3-EDC0-089D-EBB3-3BFA02FDAEA3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21054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1" name="Grupo 170">
                <a:extLst>
                  <a:ext uri="{FF2B5EF4-FFF2-40B4-BE49-F238E27FC236}">
                    <a16:creationId xmlns:a16="http://schemas.microsoft.com/office/drawing/2014/main" id="{2D7C3C47-01A9-7D93-750C-C9356955A0E4}"/>
                  </a:ext>
                </a:extLst>
              </p:cNvPr>
              <p:cNvGrpSpPr/>
              <p:nvPr/>
            </p:nvGrpSpPr>
            <p:grpSpPr>
              <a:xfrm>
                <a:off x="3441505" y="1958400"/>
                <a:ext cx="236541" cy="178656"/>
                <a:chOff x="1516037" y="5020991"/>
                <a:chExt cx="397699" cy="178656"/>
              </a:xfrm>
            </p:grpSpPr>
            <p:sp>
              <p:nvSpPr>
                <p:cNvPr id="187" name="CuadroTexto 186">
                  <a:extLst>
                    <a:ext uri="{FF2B5EF4-FFF2-40B4-BE49-F238E27FC236}">
                      <a16:creationId xmlns:a16="http://schemas.microsoft.com/office/drawing/2014/main" id="{0F0A2BF9-F11A-6F49-FEEA-C22AD12F30CA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-3</a:t>
                  </a:r>
                </a:p>
              </p:txBody>
            </p:sp>
            <p:sp>
              <p:nvSpPr>
                <p:cNvPr id="188" name="Diagrama de flujo: proceso 187">
                  <a:extLst>
                    <a:ext uri="{FF2B5EF4-FFF2-40B4-BE49-F238E27FC236}">
                      <a16:creationId xmlns:a16="http://schemas.microsoft.com/office/drawing/2014/main" id="{67A36BA7-F6AC-837E-1991-8DDAA1F1681F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21054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2" name="Grupo 171">
                <a:extLst>
                  <a:ext uri="{FF2B5EF4-FFF2-40B4-BE49-F238E27FC236}">
                    <a16:creationId xmlns:a16="http://schemas.microsoft.com/office/drawing/2014/main" id="{CCB5416B-0491-FDE2-3936-8E0CDF53F811}"/>
                  </a:ext>
                </a:extLst>
              </p:cNvPr>
              <p:cNvGrpSpPr/>
              <p:nvPr/>
            </p:nvGrpSpPr>
            <p:grpSpPr>
              <a:xfrm>
                <a:off x="3441505" y="2177981"/>
                <a:ext cx="236541" cy="178656"/>
                <a:chOff x="1516037" y="5020991"/>
                <a:chExt cx="397699" cy="178656"/>
              </a:xfrm>
            </p:grpSpPr>
            <p:sp>
              <p:nvSpPr>
                <p:cNvPr id="185" name="CuadroTexto 184">
                  <a:extLst>
                    <a:ext uri="{FF2B5EF4-FFF2-40B4-BE49-F238E27FC236}">
                      <a16:creationId xmlns:a16="http://schemas.microsoft.com/office/drawing/2014/main" id="{99ED9EFB-FE8A-52BD-B417-A21DD0D909F7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86" name="Diagrama de flujo: proceso 185">
                  <a:extLst>
                    <a:ext uri="{FF2B5EF4-FFF2-40B4-BE49-F238E27FC236}">
                      <a16:creationId xmlns:a16="http://schemas.microsoft.com/office/drawing/2014/main" id="{C4205268-B800-5CEE-AC90-E465F248F9DB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21054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3" name="Grupo 172">
                <a:extLst>
                  <a:ext uri="{FF2B5EF4-FFF2-40B4-BE49-F238E27FC236}">
                    <a16:creationId xmlns:a16="http://schemas.microsoft.com/office/drawing/2014/main" id="{0E3BBF85-78C6-3251-852D-53645003ED2D}"/>
                  </a:ext>
                </a:extLst>
              </p:cNvPr>
              <p:cNvGrpSpPr/>
              <p:nvPr/>
            </p:nvGrpSpPr>
            <p:grpSpPr>
              <a:xfrm>
                <a:off x="3441505" y="2397562"/>
                <a:ext cx="236541" cy="178656"/>
                <a:chOff x="1516037" y="5020991"/>
                <a:chExt cx="397699" cy="178656"/>
              </a:xfrm>
            </p:grpSpPr>
            <p:sp>
              <p:nvSpPr>
                <p:cNvPr id="183" name="CuadroTexto 182">
                  <a:extLst>
                    <a:ext uri="{FF2B5EF4-FFF2-40B4-BE49-F238E27FC236}">
                      <a16:creationId xmlns:a16="http://schemas.microsoft.com/office/drawing/2014/main" id="{ABE52BF1-08C6-D7F0-2663-30505CDD7CFA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84" name="Diagrama de flujo: proceso 183">
                  <a:extLst>
                    <a:ext uri="{FF2B5EF4-FFF2-40B4-BE49-F238E27FC236}">
                      <a16:creationId xmlns:a16="http://schemas.microsoft.com/office/drawing/2014/main" id="{88CA0297-65DC-A2EA-6B7B-E71E850E0667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21054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4" name="Grupo 173">
                <a:extLst>
                  <a:ext uri="{FF2B5EF4-FFF2-40B4-BE49-F238E27FC236}">
                    <a16:creationId xmlns:a16="http://schemas.microsoft.com/office/drawing/2014/main" id="{571555E5-7FAD-7088-00CA-E119F35A8742}"/>
                  </a:ext>
                </a:extLst>
              </p:cNvPr>
              <p:cNvGrpSpPr/>
              <p:nvPr/>
            </p:nvGrpSpPr>
            <p:grpSpPr>
              <a:xfrm>
                <a:off x="3441505" y="2617143"/>
                <a:ext cx="236541" cy="180362"/>
                <a:chOff x="1516037" y="5020991"/>
                <a:chExt cx="397699" cy="180362"/>
              </a:xfrm>
            </p:grpSpPr>
            <p:sp>
              <p:nvSpPr>
                <p:cNvPr id="181" name="CuadroTexto 180">
                  <a:extLst>
                    <a:ext uri="{FF2B5EF4-FFF2-40B4-BE49-F238E27FC236}">
                      <a16:creationId xmlns:a16="http://schemas.microsoft.com/office/drawing/2014/main" id="{E24BFA70-EBC8-C36C-E8D3-C77900611B6A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</a:p>
              </p:txBody>
            </p:sp>
            <p:sp>
              <p:nvSpPr>
                <p:cNvPr id="182" name="Diagrama de flujo: proceso 181">
                  <a:extLst>
                    <a:ext uri="{FF2B5EF4-FFF2-40B4-BE49-F238E27FC236}">
                      <a16:creationId xmlns:a16="http://schemas.microsoft.com/office/drawing/2014/main" id="{68148457-445A-DE16-5ED4-FCC56E6E97EF}"/>
                    </a:ext>
                  </a:extLst>
                </p:cNvPr>
                <p:cNvSpPr/>
                <p:nvPr/>
              </p:nvSpPr>
              <p:spPr>
                <a:xfrm>
                  <a:off x="1516037" y="5153244"/>
                  <a:ext cx="121054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5" name="Grupo 174">
                <a:extLst>
                  <a:ext uri="{FF2B5EF4-FFF2-40B4-BE49-F238E27FC236}">
                    <a16:creationId xmlns:a16="http://schemas.microsoft.com/office/drawing/2014/main" id="{AFDAFAA6-504B-B1F8-165B-288CF4AD9937}"/>
                  </a:ext>
                </a:extLst>
              </p:cNvPr>
              <p:cNvGrpSpPr/>
              <p:nvPr/>
            </p:nvGrpSpPr>
            <p:grpSpPr>
              <a:xfrm>
                <a:off x="3441505" y="3054715"/>
                <a:ext cx="236541" cy="178770"/>
                <a:chOff x="1516037" y="5019400"/>
                <a:chExt cx="397699" cy="178770"/>
              </a:xfrm>
            </p:grpSpPr>
            <p:sp>
              <p:nvSpPr>
                <p:cNvPr id="179" name="CuadroTexto 178">
                  <a:extLst>
                    <a:ext uri="{FF2B5EF4-FFF2-40B4-BE49-F238E27FC236}">
                      <a16:creationId xmlns:a16="http://schemas.microsoft.com/office/drawing/2014/main" id="{16D93235-573D-3326-BD5E-4AAE37E4A42F}"/>
                    </a:ext>
                  </a:extLst>
                </p:cNvPr>
                <p:cNvSpPr txBox="1"/>
                <p:nvPr/>
              </p:nvSpPr>
              <p:spPr>
                <a:xfrm>
                  <a:off x="1516037" y="5019400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80" name="Diagrama de flujo: proceso 179">
                  <a:extLst>
                    <a:ext uri="{FF2B5EF4-FFF2-40B4-BE49-F238E27FC236}">
                      <a16:creationId xmlns:a16="http://schemas.microsoft.com/office/drawing/2014/main" id="{28099417-7610-9DC2-01F3-BE0AD1A6AA7E}"/>
                    </a:ext>
                  </a:extLst>
                </p:cNvPr>
                <p:cNvSpPr/>
                <p:nvPr/>
              </p:nvSpPr>
              <p:spPr>
                <a:xfrm>
                  <a:off x="1516037" y="5150061"/>
                  <a:ext cx="121054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76" name="Grupo 175">
                <a:extLst>
                  <a:ext uri="{FF2B5EF4-FFF2-40B4-BE49-F238E27FC236}">
                    <a16:creationId xmlns:a16="http://schemas.microsoft.com/office/drawing/2014/main" id="{5CD201E0-3576-8905-521F-2A64DFBD0FD1}"/>
                  </a:ext>
                </a:extLst>
              </p:cNvPr>
              <p:cNvGrpSpPr/>
              <p:nvPr/>
            </p:nvGrpSpPr>
            <p:grpSpPr>
              <a:xfrm>
                <a:off x="3441505" y="2836724"/>
                <a:ext cx="236541" cy="180362"/>
                <a:chOff x="1516037" y="5020991"/>
                <a:chExt cx="397699" cy="180362"/>
              </a:xfrm>
            </p:grpSpPr>
            <p:sp>
              <p:nvSpPr>
                <p:cNvPr id="177" name="CuadroTexto 176">
                  <a:extLst>
                    <a:ext uri="{FF2B5EF4-FFF2-40B4-BE49-F238E27FC236}">
                      <a16:creationId xmlns:a16="http://schemas.microsoft.com/office/drawing/2014/main" id="{E99CD482-9E01-1D00-3385-47D4FD6EEC22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</a:p>
              </p:txBody>
            </p:sp>
            <p:sp>
              <p:nvSpPr>
                <p:cNvPr id="178" name="Diagrama de flujo: proceso 177">
                  <a:extLst>
                    <a:ext uri="{FF2B5EF4-FFF2-40B4-BE49-F238E27FC236}">
                      <a16:creationId xmlns:a16="http://schemas.microsoft.com/office/drawing/2014/main" id="{B32FB1ED-A837-187F-4127-C553BAFC4B5F}"/>
                    </a:ext>
                  </a:extLst>
                </p:cNvPr>
                <p:cNvSpPr/>
                <p:nvPr/>
              </p:nvSpPr>
              <p:spPr>
                <a:xfrm>
                  <a:off x="1516037" y="5153244"/>
                  <a:ext cx="121054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7BC08E4F-4CAA-5F3A-DBED-78D1849972F3}"/>
                </a:ext>
              </a:extLst>
            </p:cNvPr>
            <p:cNvSpPr txBox="1"/>
            <p:nvPr/>
          </p:nvSpPr>
          <p:spPr>
            <a:xfrm>
              <a:off x="7811194" y="4017141"/>
              <a:ext cx="413169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2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(pp) 24/23</a:t>
              </a:r>
            </a:p>
          </p:txBody>
        </p:sp>
      </p:grpSp>
      <p:grpSp>
        <p:nvGrpSpPr>
          <p:cNvPr id="245" name="Grupo 244">
            <a:extLst>
              <a:ext uri="{FF2B5EF4-FFF2-40B4-BE49-F238E27FC236}">
                <a16:creationId xmlns:a16="http://schemas.microsoft.com/office/drawing/2014/main" id="{CA637360-C83D-F789-8D47-783071EE936E}"/>
              </a:ext>
            </a:extLst>
          </p:cNvPr>
          <p:cNvGrpSpPr/>
          <p:nvPr/>
        </p:nvGrpSpPr>
        <p:grpSpPr>
          <a:xfrm>
            <a:off x="10201439" y="1198186"/>
            <a:ext cx="2663559" cy="3259513"/>
            <a:chOff x="9144869" y="4017141"/>
            <a:chExt cx="2663559" cy="2177959"/>
          </a:xfrm>
        </p:grpSpPr>
        <p:sp>
          <p:nvSpPr>
            <p:cNvPr id="195" name="CuadroTexto 194">
              <a:extLst>
                <a:ext uri="{FF2B5EF4-FFF2-40B4-BE49-F238E27FC236}">
                  <a16:creationId xmlns:a16="http://schemas.microsoft.com/office/drawing/2014/main" id="{D8AA9F5D-78BC-6C98-632F-FFC668FC4253}"/>
                </a:ext>
              </a:extLst>
            </p:cNvPr>
            <p:cNvSpPr txBox="1"/>
            <p:nvPr/>
          </p:nvSpPr>
          <p:spPr>
            <a:xfrm>
              <a:off x="9521971" y="4050620"/>
              <a:ext cx="2286457" cy="3693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>
              <a:defPPr>
                <a:defRPr lang="es-ES"/>
              </a:defPPr>
              <a:lvl1pPr defTabSz="812800">
                <a:defRPr sz="1200">
                  <a:latin typeface="+mj-lt"/>
                </a:defRPr>
              </a:lvl1pPr>
            </a:lstStyle>
            <a:p>
              <a:r>
                <a:rPr lang="es-ES" sz="1400" dirty="0">
                  <a:solidFill>
                    <a:schemeClr val="accent5">
                      <a:lumMod val="75000"/>
                    </a:schemeClr>
                  </a:solidFill>
                </a:rPr>
                <a:t>Intención venta</a:t>
              </a:r>
            </a:p>
          </p:txBody>
        </p:sp>
        <p:graphicFrame>
          <p:nvGraphicFramePr>
            <p:cNvPr id="196" name="Gráfico 195">
              <a:extLst>
                <a:ext uri="{FF2B5EF4-FFF2-40B4-BE49-F238E27FC236}">
                  <a16:creationId xmlns:a16="http://schemas.microsoft.com/office/drawing/2014/main" id="{63CC894D-BAB8-8DC8-F11C-165DF01CD9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8723869"/>
                </p:ext>
              </p:extLst>
            </p:nvPr>
          </p:nvGraphicFramePr>
          <p:xfrm>
            <a:off x="9371424" y="4319496"/>
            <a:ext cx="1871074" cy="18756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pSp>
          <p:nvGrpSpPr>
            <p:cNvPr id="142" name="Grupo 141">
              <a:extLst>
                <a:ext uri="{FF2B5EF4-FFF2-40B4-BE49-F238E27FC236}">
                  <a16:creationId xmlns:a16="http://schemas.microsoft.com/office/drawing/2014/main" id="{9305ED97-D176-C4AB-2025-E2A08755B645}"/>
                </a:ext>
              </a:extLst>
            </p:cNvPr>
            <p:cNvGrpSpPr/>
            <p:nvPr/>
          </p:nvGrpSpPr>
          <p:grpSpPr>
            <a:xfrm>
              <a:off x="9201007" y="4395922"/>
              <a:ext cx="236541" cy="1715724"/>
              <a:chOff x="3441505" y="1519238"/>
              <a:chExt cx="236541" cy="1715724"/>
            </a:xfrm>
          </p:grpSpPr>
          <p:grpSp>
            <p:nvGrpSpPr>
              <p:cNvPr id="145" name="Grupo 144">
                <a:extLst>
                  <a:ext uri="{FF2B5EF4-FFF2-40B4-BE49-F238E27FC236}">
                    <a16:creationId xmlns:a16="http://schemas.microsoft.com/office/drawing/2014/main" id="{F92C4F61-8889-0964-7383-EA184B0CAF8B}"/>
                  </a:ext>
                </a:extLst>
              </p:cNvPr>
              <p:cNvGrpSpPr/>
              <p:nvPr/>
            </p:nvGrpSpPr>
            <p:grpSpPr>
              <a:xfrm>
                <a:off x="3441505" y="1519238"/>
                <a:ext cx="236541" cy="178656"/>
                <a:chOff x="1516037" y="5020991"/>
                <a:chExt cx="397699" cy="178656"/>
              </a:xfrm>
            </p:grpSpPr>
            <p:sp>
              <p:nvSpPr>
                <p:cNvPr id="167" name="CuadroTexto 166">
                  <a:extLst>
                    <a:ext uri="{FF2B5EF4-FFF2-40B4-BE49-F238E27FC236}">
                      <a16:creationId xmlns:a16="http://schemas.microsoft.com/office/drawing/2014/main" id="{A7667F79-E0AC-CD81-0FB1-2CF7B614C404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+1</a:t>
                  </a:r>
                </a:p>
              </p:txBody>
            </p:sp>
            <p:sp>
              <p:nvSpPr>
                <p:cNvPr id="168" name="Diagrama de flujo: proceso 167">
                  <a:extLst>
                    <a:ext uri="{FF2B5EF4-FFF2-40B4-BE49-F238E27FC236}">
                      <a16:creationId xmlns:a16="http://schemas.microsoft.com/office/drawing/2014/main" id="{F4E61015-A885-B03C-232A-91D68FDEE73D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D3CA7E61-96B4-E544-F812-5343C218B616}"/>
                  </a:ext>
                </a:extLst>
              </p:cNvPr>
              <p:cNvGrpSpPr/>
              <p:nvPr/>
            </p:nvGrpSpPr>
            <p:grpSpPr>
              <a:xfrm>
                <a:off x="3441505" y="1738819"/>
                <a:ext cx="236541" cy="178773"/>
                <a:chOff x="1516037" y="5020991"/>
                <a:chExt cx="397699" cy="178773"/>
              </a:xfrm>
            </p:grpSpPr>
            <p:sp>
              <p:nvSpPr>
                <p:cNvPr id="165" name="CuadroTexto 164">
                  <a:extLst>
                    <a:ext uri="{FF2B5EF4-FFF2-40B4-BE49-F238E27FC236}">
                      <a16:creationId xmlns:a16="http://schemas.microsoft.com/office/drawing/2014/main" id="{D5D50ACB-3020-74CF-DF03-E0E8122192D0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</a:p>
              </p:txBody>
            </p:sp>
            <p:sp>
              <p:nvSpPr>
                <p:cNvPr id="166" name="Diagrama de flujo: proceso 165">
                  <a:extLst>
                    <a:ext uri="{FF2B5EF4-FFF2-40B4-BE49-F238E27FC236}">
                      <a16:creationId xmlns:a16="http://schemas.microsoft.com/office/drawing/2014/main" id="{4BA82304-E12C-9CCB-7F2E-07535035ED04}"/>
                    </a:ext>
                  </a:extLst>
                </p:cNvPr>
                <p:cNvSpPr/>
                <p:nvPr/>
              </p:nvSpPr>
              <p:spPr>
                <a:xfrm>
                  <a:off x="1516037" y="5151655"/>
                  <a:ext cx="119891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7" name="Grupo 146">
                <a:extLst>
                  <a:ext uri="{FF2B5EF4-FFF2-40B4-BE49-F238E27FC236}">
                    <a16:creationId xmlns:a16="http://schemas.microsoft.com/office/drawing/2014/main" id="{999E3B05-93F5-7C85-A7EC-6FDDD62925FD}"/>
                  </a:ext>
                </a:extLst>
              </p:cNvPr>
              <p:cNvGrpSpPr/>
              <p:nvPr/>
            </p:nvGrpSpPr>
            <p:grpSpPr>
              <a:xfrm>
                <a:off x="3441505" y="1958400"/>
                <a:ext cx="236541" cy="178656"/>
                <a:chOff x="1516037" y="5020991"/>
                <a:chExt cx="397699" cy="178656"/>
              </a:xfrm>
            </p:grpSpPr>
            <p:sp>
              <p:nvSpPr>
                <p:cNvPr id="163" name="CuadroTexto 162">
                  <a:extLst>
                    <a:ext uri="{FF2B5EF4-FFF2-40B4-BE49-F238E27FC236}">
                      <a16:creationId xmlns:a16="http://schemas.microsoft.com/office/drawing/2014/main" id="{786B600B-2FC2-B7D0-E7B6-64E8F39603EB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</a:p>
              </p:txBody>
            </p:sp>
            <p:sp>
              <p:nvSpPr>
                <p:cNvPr id="164" name="Diagrama de flujo: proceso 163">
                  <a:extLst>
                    <a:ext uri="{FF2B5EF4-FFF2-40B4-BE49-F238E27FC236}">
                      <a16:creationId xmlns:a16="http://schemas.microsoft.com/office/drawing/2014/main" id="{B6F2C153-BF87-1CAD-67EE-2B8278BB01E4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8" name="Grupo 147">
                <a:extLst>
                  <a:ext uri="{FF2B5EF4-FFF2-40B4-BE49-F238E27FC236}">
                    <a16:creationId xmlns:a16="http://schemas.microsoft.com/office/drawing/2014/main" id="{2859E72C-4AA9-C5F5-40BE-8642748D9D04}"/>
                  </a:ext>
                </a:extLst>
              </p:cNvPr>
              <p:cNvGrpSpPr/>
              <p:nvPr/>
            </p:nvGrpSpPr>
            <p:grpSpPr>
              <a:xfrm>
                <a:off x="3441505" y="2177981"/>
                <a:ext cx="236541" cy="178656"/>
                <a:chOff x="1516037" y="5020991"/>
                <a:chExt cx="397699" cy="178656"/>
              </a:xfrm>
            </p:grpSpPr>
            <p:sp>
              <p:nvSpPr>
                <p:cNvPr id="161" name="CuadroTexto 160">
                  <a:extLst>
                    <a:ext uri="{FF2B5EF4-FFF2-40B4-BE49-F238E27FC236}">
                      <a16:creationId xmlns:a16="http://schemas.microsoft.com/office/drawing/2014/main" id="{7308FFBA-BD14-A8FC-EDF8-586D8C5DC9C2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+1</a:t>
                  </a:r>
                </a:p>
              </p:txBody>
            </p:sp>
            <p:sp>
              <p:nvSpPr>
                <p:cNvPr id="162" name="Diagrama de flujo: proceso 161">
                  <a:extLst>
                    <a:ext uri="{FF2B5EF4-FFF2-40B4-BE49-F238E27FC236}">
                      <a16:creationId xmlns:a16="http://schemas.microsoft.com/office/drawing/2014/main" id="{DF472903-1D1F-1AC2-8957-25A5DF370471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9" name="Grupo 148">
                <a:extLst>
                  <a:ext uri="{FF2B5EF4-FFF2-40B4-BE49-F238E27FC236}">
                    <a16:creationId xmlns:a16="http://schemas.microsoft.com/office/drawing/2014/main" id="{8DD81068-048B-A26D-349A-7AF138D21242}"/>
                  </a:ext>
                </a:extLst>
              </p:cNvPr>
              <p:cNvGrpSpPr/>
              <p:nvPr/>
            </p:nvGrpSpPr>
            <p:grpSpPr>
              <a:xfrm>
                <a:off x="3441505" y="2397562"/>
                <a:ext cx="236541" cy="178656"/>
                <a:chOff x="1516037" y="5020991"/>
                <a:chExt cx="397699" cy="178656"/>
              </a:xfrm>
            </p:grpSpPr>
            <p:sp>
              <p:nvSpPr>
                <p:cNvPr id="159" name="CuadroTexto 158">
                  <a:extLst>
                    <a:ext uri="{FF2B5EF4-FFF2-40B4-BE49-F238E27FC236}">
                      <a16:creationId xmlns:a16="http://schemas.microsoft.com/office/drawing/2014/main" id="{45AF9366-0B09-CFC9-2054-AF24706C6679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60" name="Diagrama de flujo: proceso 159">
                  <a:extLst>
                    <a:ext uri="{FF2B5EF4-FFF2-40B4-BE49-F238E27FC236}">
                      <a16:creationId xmlns:a16="http://schemas.microsoft.com/office/drawing/2014/main" id="{6876207E-BF8B-0C08-9301-96EFC39B0343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0" name="Grupo 149">
                <a:extLst>
                  <a:ext uri="{FF2B5EF4-FFF2-40B4-BE49-F238E27FC236}">
                    <a16:creationId xmlns:a16="http://schemas.microsoft.com/office/drawing/2014/main" id="{97A5E227-9B3C-C5CD-07A3-2F394242127C}"/>
                  </a:ext>
                </a:extLst>
              </p:cNvPr>
              <p:cNvGrpSpPr/>
              <p:nvPr/>
            </p:nvGrpSpPr>
            <p:grpSpPr>
              <a:xfrm>
                <a:off x="3441505" y="2617143"/>
                <a:ext cx="236541" cy="178656"/>
                <a:chOff x="1516037" y="5020991"/>
                <a:chExt cx="397699" cy="178656"/>
              </a:xfrm>
            </p:grpSpPr>
            <p:sp>
              <p:nvSpPr>
                <p:cNvPr id="157" name="CuadroTexto 156">
                  <a:extLst>
                    <a:ext uri="{FF2B5EF4-FFF2-40B4-BE49-F238E27FC236}">
                      <a16:creationId xmlns:a16="http://schemas.microsoft.com/office/drawing/2014/main" id="{3F1D841D-28A0-23CD-49AF-0E5035740E90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+1</a:t>
                  </a:r>
                </a:p>
              </p:txBody>
            </p:sp>
            <p:sp>
              <p:nvSpPr>
                <p:cNvPr id="158" name="Diagrama de flujo: proceso 157">
                  <a:extLst>
                    <a:ext uri="{FF2B5EF4-FFF2-40B4-BE49-F238E27FC236}">
                      <a16:creationId xmlns:a16="http://schemas.microsoft.com/office/drawing/2014/main" id="{BB09D8F8-444E-C1F0-4862-17479B9AF3FC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1" name="Grupo 150">
                <a:extLst>
                  <a:ext uri="{FF2B5EF4-FFF2-40B4-BE49-F238E27FC236}">
                    <a16:creationId xmlns:a16="http://schemas.microsoft.com/office/drawing/2014/main" id="{C3673D76-E8A5-D7C2-85DC-D74B3EF7A2EA}"/>
                  </a:ext>
                </a:extLst>
              </p:cNvPr>
              <p:cNvGrpSpPr/>
              <p:nvPr/>
            </p:nvGrpSpPr>
            <p:grpSpPr>
              <a:xfrm>
                <a:off x="3441505" y="3056306"/>
                <a:ext cx="236541" cy="178656"/>
                <a:chOff x="1516037" y="5020991"/>
                <a:chExt cx="397699" cy="178656"/>
              </a:xfrm>
            </p:grpSpPr>
            <p:sp>
              <p:nvSpPr>
                <p:cNvPr id="155" name="CuadroTexto 154">
                  <a:extLst>
                    <a:ext uri="{FF2B5EF4-FFF2-40B4-BE49-F238E27FC236}">
                      <a16:creationId xmlns:a16="http://schemas.microsoft.com/office/drawing/2014/main" id="{065C2F13-7DC5-F1E5-D86A-24BEAE59C79D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</a:p>
              </p:txBody>
            </p:sp>
            <p:sp>
              <p:nvSpPr>
                <p:cNvPr id="156" name="Diagrama de flujo: proceso 155">
                  <a:extLst>
                    <a:ext uri="{FF2B5EF4-FFF2-40B4-BE49-F238E27FC236}">
                      <a16:creationId xmlns:a16="http://schemas.microsoft.com/office/drawing/2014/main" id="{878676C4-DB57-A2EB-D29C-20DACE871069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52" name="Grupo 151">
                <a:extLst>
                  <a:ext uri="{FF2B5EF4-FFF2-40B4-BE49-F238E27FC236}">
                    <a16:creationId xmlns:a16="http://schemas.microsoft.com/office/drawing/2014/main" id="{9A1051E6-93D8-9AC4-B862-793D075650C8}"/>
                  </a:ext>
                </a:extLst>
              </p:cNvPr>
              <p:cNvGrpSpPr/>
              <p:nvPr/>
            </p:nvGrpSpPr>
            <p:grpSpPr>
              <a:xfrm>
                <a:off x="3441505" y="2836724"/>
                <a:ext cx="236541" cy="178656"/>
                <a:chOff x="1516037" y="5020991"/>
                <a:chExt cx="397699" cy="178656"/>
              </a:xfrm>
            </p:grpSpPr>
            <p:sp>
              <p:nvSpPr>
                <p:cNvPr id="153" name="CuadroTexto 152">
                  <a:extLst>
                    <a:ext uri="{FF2B5EF4-FFF2-40B4-BE49-F238E27FC236}">
                      <a16:creationId xmlns:a16="http://schemas.microsoft.com/office/drawing/2014/main" id="{EBBFA0E4-A79F-14E9-C20F-844CF74421C3}"/>
                    </a:ext>
                  </a:extLst>
                </p:cNvPr>
                <p:cNvSpPr txBox="1"/>
                <p:nvPr/>
              </p:nvSpPr>
              <p:spPr>
                <a:xfrm>
                  <a:off x="1516037" y="5020991"/>
                  <a:ext cx="397699" cy="178656"/>
                </a:xfrm>
                <a:prstGeom prst="rect">
                  <a:avLst/>
                </a:prstGeom>
                <a:ln w="6350">
                  <a:solidFill>
                    <a:srgbClr val="9C9EAD"/>
                  </a:solidFill>
                </a:ln>
              </p:spPr>
              <p:txBody>
                <a:bodyPr vert="horz" wrap="square" lIns="0" tIns="36000" rIns="0" bIns="0" rtlCol="0" anchor="ctr">
                  <a:noAutofit/>
                </a:bodyPr>
                <a:lstStyle/>
                <a:p>
                  <a:pPr algn="ctr"/>
                  <a:r>
                    <a:rPr lang="es-ES" sz="1200" dirty="0">
                      <a:solidFill>
                        <a:schemeClr val="tx1">
                          <a:lumMod val="50000"/>
                        </a:schemeClr>
                      </a:solidFill>
                    </a:rPr>
                    <a:t>-1</a:t>
                  </a:r>
                </a:p>
              </p:txBody>
            </p:sp>
            <p:sp>
              <p:nvSpPr>
                <p:cNvPr id="154" name="Diagrama de flujo: proceso 153">
                  <a:extLst>
                    <a:ext uri="{FF2B5EF4-FFF2-40B4-BE49-F238E27FC236}">
                      <a16:creationId xmlns:a16="http://schemas.microsoft.com/office/drawing/2014/main" id="{763A6901-7A30-5994-2539-68928ED142A7}"/>
                    </a:ext>
                  </a:extLst>
                </p:cNvPr>
                <p:cNvSpPr/>
                <p:nvPr/>
              </p:nvSpPr>
              <p:spPr>
                <a:xfrm>
                  <a:off x="1516037" y="5150064"/>
                  <a:ext cx="119891" cy="48109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23BFEE6F-E14F-01A2-0C5B-BB01161B12B7}"/>
                </a:ext>
              </a:extLst>
            </p:cNvPr>
            <p:cNvSpPr txBox="1"/>
            <p:nvPr/>
          </p:nvSpPr>
          <p:spPr>
            <a:xfrm>
              <a:off x="9144869" y="4017141"/>
              <a:ext cx="413169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2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600" b="0" dirty="0">
                  <a:solidFill>
                    <a:schemeClr val="bg2"/>
                  </a:solidFill>
                  <a:latin typeface="+mj-lt"/>
                </a:rPr>
                <a:t>(pp) 24/23</a:t>
              </a:r>
            </a:p>
          </p:txBody>
        </p:sp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E2524AF9-FC67-383F-C00E-1F8166454528}"/>
              </a:ext>
            </a:extLst>
          </p:cNvPr>
          <p:cNvGrpSpPr/>
          <p:nvPr/>
        </p:nvGrpSpPr>
        <p:grpSpPr>
          <a:xfrm>
            <a:off x="9195415" y="1802704"/>
            <a:ext cx="231888" cy="2444196"/>
            <a:chOff x="8692321" y="3385865"/>
            <a:chExt cx="231888" cy="1633176"/>
          </a:xfrm>
        </p:grpSpPr>
        <p:pic>
          <p:nvPicPr>
            <p:cNvPr id="198" name="Imagen 197">
              <a:extLst>
                <a:ext uri="{FF2B5EF4-FFF2-40B4-BE49-F238E27FC236}">
                  <a16:creationId xmlns:a16="http://schemas.microsoft.com/office/drawing/2014/main" id="{5E5E4B81-7693-5015-C309-B9B6B93CC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12" y="4474919"/>
              <a:ext cx="114306" cy="112788"/>
            </a:xfrm>
            <a:prstGeom prst="rect">
              <a:avLst/>
            </a:prstGeom>
          </p:spPr>
        </p:pic>
        <p:pic>
          <p:nvPicPr>
            <p:cNvPr id="199" name="Imagen 198">
              <a:extLst>
                <a:ext uri="{FF2B5EF4-FFF2-40B4-BE49-F238E27FC236}">
                  <a16:creationId xmlns:a16="http://schemas.microsoft.com/office/drawing/2014/main" id="{A878DDE5-1046-7D13-902A-5F8CF54FE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290" y="3385865"/>
              <a:ext cx="175950" cy="124240"/>
            </a:xfrm>
            <a:prstGeom prst="rect">
              <a:avLst/>
            </a:prstGeom>
          </p:spPr>
        </p:pic>
        <p:pic>
          <p:nvPicPr>
            <p:cNvPr id="200" name="Imagen 199">
              <a:extLst>
                <a:ext uri="{FF2B5EF4-FFF2-40B4-BE49-F238E27FC236}">
                  <a16:creationId xmlns:a16="http://schemas.microsoft.com/office/drawing/2014/main" id="{AECE0061-91C9-697F-E309-7E4DDF4D5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2321" y="3837567"/>
              <a:ext cx="231888" cy="119450"/>
            </a:xfrm>
            <a:prstGeom prst="rect">
              <a:avLst/>
            </a:prstGeom>
          </p:spPr>
        </p:pic>
        <p:pic>
          <p:nvPicPr>
            <p:cNvPr id="201" name="Imagen 200">
              <a:extLst>
                <a:ext uri="{FF2B5EF4-FFF2-40B4-BE49-F238E27FC236}">
                  <a16:creationId xmlns:a16="http://schemas.microsoft.com/office/drawing/2014/main" id="{0742054C-96A2-BA21-C2BA-D21EDCD6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05" y="4707629"/>
              <a:ext cx="207921" cy="106832"/>
            </a:xfrm>
            <a:prstGeom prst="rect">
              <a:avLst/>
            </a:prstGeom>
          </p:spPr>
        </p:pic>
        <p:pic>
          <p:nvPicPr>
            <p:cNvPr id="202" name="Imagen 201">
              <a:extLst>
                <a:ext uri="{FF2B5EF4-FFF2-40B4-BE49-F238E27FC236}">
                  <a16:creationId xmlns:a16="http://schemas.microsoft.com/office/drawing/2014/main" id="{D65A343A-2A5D-940A-480B-E4C8F5EF4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811" y="4284935"/>
              <a:ext cx="186909" cy="88922"/>
            </a:xfrm>
            <a:prstGeom prst="rect">
              <a:avLst/>
            </a:prstGeom>
          </p:spPr>
        </p:pic>
        <p:pic>
          <p:nvPicPr>
            <p:cNvPr id="203" name="Imagen 202">
              <a:extLst>
                <a:ext uri="{FF2B5EF4-FFF2-40B4-BE49-F238E27FC236}">
                  <a16:creationId xmlns:a16="http://schemas.microsoft.com/office/drawing/2014/main" id="{4A55F8B9-5A97-329F-E5ED-2EB1DEEE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290" y="3616169"/>
              <a:ext cx="175950" cy="107965"/>
            </a:xfrm>
            <a:prstGeom prst="rect">
              <a:avLst/>
            </a:prstGeom>
          </p:spPr>
        </p:pic>
        <p:pic>
          <p:nvPicPr>
            <p:cNvPr id="205" name="Imagen 204">
              <a:extLst>
                <a:ext uri="{FF2B5EF4-FFF2-40B4-BE49-F238E27FC236}">
                  <a16:creationId xmlns:a16="http://schemas.microsoft.com/office/drawing/2014/main" id="{B56AEFA1-DEE4-F9C7-8A26-5B83F4A0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225" y="4040863"/>
              <a:ext cx="176080" cy="127626"/>
            </a:xfrm>
            <a:prstGeom prst="rect">
              <a:avLst/>
            </a:prstGeom>
          </p:spPr>
        </p:pic>
        <p:pic>
          <p:nvPicPr>
            <p:cNvPr id="207" name="Imagen 206">
              <a:extLst>
                <a:ext uri="{FF2B5EF4-FFF2-40B4-BE49-F238E27FC236}">
                  <a16:creationId xmlns:a16="http://schemas.microsoft.com/office/drawing/2014/main" id="{623343B8-8FDD-C566-E738-657DBF99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28034" y="4921682"/>
              <a:ext cx="160462" cy="97359"/>
            </a:xfrm>
            <a:prstGeom prst="rect">
              <a:avLst/>
            </a:prstGeom>
          </p:spPr>
        </p:pic>
      </p:grpSp>
      <p:grpSp>
        <p:nvGrpSpPr>
          <p:cNvPr id="210" name="Grupo 209" hidden="1">
            <a:extLst>
              <a:ext uri="{FF2B5EF4-FFF2-40B4-BE49-F238E27FC236}">
                <a16:creationId xmlns:a16="http://schemas.microsoft.com/office/drawing/2014/main" id="{2D0D2015-73B1-3A1C-4B2A-EECD6DB0A00A}"/>
              </a:ext>
            </a:extLst>
          </p:cNvPr>
          <p:cNvGrpSpPr/>
          <p:nvPr/>
        </p:nvGrpSpPr>
        <p:grpSpPr>
          <a:xfrm>
            <a:off x="7015285" y="4510816"/>
            <a:ext cx="3912714" cy="1508105"/>
            <a:chOff x="8004213" y="1333416"/>
            <a:chExt cx="3912714" cy="1508105"/>
          </a:xfrm>
        </p:grpSpPr>
        <p:sp>
          <p:nvSpPr>
            <p:cNvPr id="211" name="CuadroTexto 210">
              <a:extLst>
                <a:ext uri="{FF2B5EF4-FFF2-40B4-BE49-F238E27FC236}">
                  <a16:creationId xmlns:a16="http://schemas.microsoft.com/office/drawing/2014/main" id="{87DDFE4E-F3C0-999C-0A4E-5F146C68FF02}"/>
                </a:ext>
              </a:extLst>
            </p:cNvPr>
            <p:cNvSpPr txBox="1"/>
            <p:nvPr/>
          </p:nvSpPr>
          <p:spPr>
            <a:xfrm>
              <a:off x="8673407" y="1333416"/>
              <a:ext cx="3243520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1" dirty="0">
                  <a:solidFill>
                    <a:schemeClr val="bg2"/>
                  </a:solidFill>
                  <a:latin typeface="BNPP Sans"/>
                </a:rPr>
                <a:t>Las principales razones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no comprar productos de segunda mano son, por su alto precio para ser un producto usado y por la falta de garantía</a:t>
              </a:r>
            </a:p>
          </p:txBody>
        </p:sp>
        <p:grpSp>
          <p:nvGrpSpPr>
            <p:cNvPr id="212" name="Grupo 211">
              <a:extLst>
                <a:ext uri="{FF2B5EF4-FFF2-40B4-BE49-F238E27FC236}">
                  <a16:creationId xmlns:a16="http://schemas.microsoft.com/office/drawing/2014/main" id="{69C70082-4161-7851-A8E4-7704524FD3B7}"/>
                </a:ext>
              </a:extLst>
            </p:cNvPr>
            <p:cNvGrpSpPr/>
            <p:nvPr/>
          </p:nvGrpSpPr>
          <p:grpSpPr>
            <a:xfrm>
              <a:off x="8004213" y="1443753"/>
              <a:ext cx="2993260" cy="633734"/>
              <a:chOff x="7268607" y="942021"/>
              <a:chExt cx="2993260" cy="633734"/>
            </a:xfrm>
          </p:grpSpPr>
          <p:pic>
            <p:nvPicPr>
              <p:cNvPr id="213" name="Gráfico 34">
                <a:extLst>
                  <a:ext uri="{FF2B5EF4-FFF2-40B4-BE49-F238E27FC236}">
                    <a16:creationId xmlns:a16="http://schemas.microsoft.com/office/drawing/2014/main" id="{93FDE749-7B2A-54C2-FF02-FDC979DA0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414819" y="1066656"/>
                <a:ext cx="373059" cy="409864"/>
              </a:xfrm>
              <a:prstGeom prst="rect">
                <a:avLst/>
              </a:prstGeom>
            </p:spPr>
          </p:pic>
          <p:sp>
            <p:nvSpPr>
              <p:cNvPr id="214" name="Elipse 213">
                <a:extLst>
                  <a:ext uri="{FF2B5EF4-FFF2-40B4-BE49-F238E27FC236}">
                    <a16:creationId xmlns:a16="http://schemas.microsoft.com/office/drawing/2014/main" id="{E7BA4D01-3052-9644-BEF1-CAC6D09BF7BE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5" name="Conector recto 214">
                <a:extLst>
                  <a:ext uri="{FF2B5EF4-FFF2-40B4-BE49-F238E27FC236}">
                    <a16:creationId xmlns:a16="http://schemas.microsoft.com/office/drawing/2014/main" id="{E145229B-E9CC-6539-5A4E-E247A60DF082}"/>
                  </a:ext>
                </a:extLst>
              </p:cNvPr>
              <p:cNvCxnSpPr>
                <a:cxnSpLocks/>
                <a:stCxn id="214" idx="6"/>
              </p:cNvCxnSpPr>
              <p:nvPr/>
            </p:nvCxnSpPr>
            <p:spPr>
              <a:xfrm>
                <a:off x="7902341" y="1258888"/>
                <a:ext cx="2359526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tángulo 215">
                <a:extLst>
                  <a:ext uri="{FF2B5EF4-FFF2-40B4-BE49-F238E27FC236}">
                    <a16:creationId xmlns:a16="http://schemas.microsoft.com/office/drawing/2014/main" id="{1665CC2A-D8F6-2DF1-19A8-BF5D838708BA}"/>
                  </a:ext>
                </a:extLst>
              </p:cNvPr>
              <p:cNvSpPr/>
              <p:nvPr/>
            </p:nvSpPr>
            <p:spPr>
              <a:xfrm>
                <a:off x="10190167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24" name="Grupo 223">
            <a:extLst>
              <a:ext uri="{FF2B5EF4-FFF2-40B4-BE49-F238E27FC236}">
                <a16:creationId xmlns:a16="http://schemas.microsoft.com/office/drawing/2014/main" id="{307DE027-FAC2-B1A5-396E-E2AFBFE38268}"/>
              </a:ext>
            </a:extLst>
          </p:cNvPr>
          <p:cNvGrpSpPr/>
          <p:nvPr/>
        </p:nvGrpSpPr>
        <p:grpSpPr>
          <a:xfrm>
            <a:off x="6108445" y="5325305"/>
            <a:ext cx="4907365" cy="1480897"/>
            <a:chOff x="5653844" y="3255635"/>
            <a:chExt cx="4907365" cy="1480897"/>
          </a:xfrm>
        </p:grpSpPr>
        <p:sp>
          <p:nvSpPr>
            <p:cNvPr id="225" name="Rounded Rectangle 12">
              <a:extLst>
                <a:ext uri="{FF2B5EF4-FFF2-40B4-BE49-F238E27FC236}">
                  <a16:creationId xmlns:a16="http://schemas.microsoft.com/office/drawing/2014/main" id="{31407F96-9BF9-C6FE-F3EF-68F2E38A8F3E}"/>
                </a:ext>
              </a:extLst>
            </p:cNvPr>
            <p:cNvSpPr/>
            <p:nvPr/>
          </p:nvSpPr>
          <p:spPr>
            <a:xfrm rot="16200000">
              <a:off x="7310181" y="1599298"/>
              <a:ext cx="1065310" cy="4377984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6" name="TextBox 28">
              <a:extLst>
                <a:ext uri="{FF2B5EF4-FFF2-40B4-BE49-F238E27FC236}">
                  <a16:creationId xmlns:a16="http://schemas.microsoft.com/office/drawing/2014/main" id="{A5644994-3423-D4F3-7E46-445FC68EF0B0}"/>
                </a:ext>
              </a:extLst>
            </p:cNvPr>
            <p:cNvSpPr txBox="1"/>
            <p:nvPr/>
          </p:nvSpPr>
          <p:spPr>
            <a:xfrm>
              <a:off x="8753226" y="3534553"/>
              <a:ext cx="1807983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299€</a:t>
              </a:r>
              <a:endParaRPr kumimoji="0" lang="en-US" b="1" i="0" u="none" strike="noStrike" kern="1200" cap="none" spc="0" normalizeH="0" baseline="0" noProof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227" name="Grupo 226">
              <a:extLst>
                <a:ext uri="{FF2B5EF4-FFF2-40B4-BE49-F238E27FC236}">
                  <a16:creationId xmlns:a16="http://schemas.microsoft.com/office/drawing/2014/main" id="{71CEBB5D-43B4-B920-8812-B613486ADB3C}"/>
                </a:ext>
              </a:extLst>
            </p:cNvPr>
            <p:cNvGrpSpPr/>
            <p:nvPr/>
          </p:nvGrpSpPr>
          <p:grpSpPr>
            <a:xfrm>
              <a:off x="7760143" y="3318135"/>
              <a:ext cx="1752035" cy="1418397"/>
              <a:chOff x="4858328" y="701363"/>
              <a:chExt cx="1752035" cy="1418397"/>
            </a:xfrm>
          </p:grpSpPr>
          <p:sp>
            <p:nvSpPr>
              <p:cNvPr id="232" name="Oval 15">
                <a:extLst>
                  <a:ext uri="{FF2B5EF4-FFF2-40B4-BE49-F238E27FC236}">
                    <a16:creationId xmlns:a16="http://schemas.microsoft.com/office/drawing/2014/main" id="{A297E3C3-EFE9-3303-864D-FE3565586E85}"/>
                  </a:ext>
                </a:extLst>
              </p:cNvPr>
              <p:cNvSpPr/>
              <p:nvPr/>
            </p:nvSpPr>
            <p:spPr>
              <a:xfrm>
                <a:off x="4858328" y="701363"/>
                <a:ext cx="940308" cy="940308"/>
              </a:xfrm>
              <a:prstGeom prst="ellipse">
                <a:avLst/>
              </a:prstGeom>
              <a:solidFill>
                <a:srgbClr val="F2F2F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233" name="Grupo 232">
                <a:extLst>
                  <a:ext uri="{FF2B5EF4-FFF2-40B4-BE49-F238E27FC236}">
                    <a16:creationId xmlns:a16="http://schemas.microsoft.com/office/drawing/2014/main" id="{90788ADD-4CB1-CE39-3D34-F68AC49C55EA}"/>
                  </a:ext>
                </a:extLst>
              </p:cNvPr>
              <p:cNvGrpSpPr/>
              <p:nvPr/>
            </p:nvGrpSpPr>
            <p:grpSpPr>
              <a:xfrm>
                <a:off x="6439638" y="2049636"/>
                <a:ext cx="170725" cy="70124"/>
                <a:chOff x="1714308" y="2585132"/>
                <a:chExt cx="575779" cy="236496"/>
              </a:xfrm>
            </p:grpSpPr>
            <p:sp>
              <p:nvSpPr>
                <p:cNvPr id="235" name="Rectángulo 234">
                  <a:extLst>
                    <a:ext uri="{FF2B5EF4-FFF2-40B4-BE49-F238E27FC236}">
                      <a16:creationId xmlns:a16="http://schemas.microsoft.com/office/drawing/2014/main" id="{C791713E-1D31-F238-77D7-08B97B926771}"/>
                    </a:ext>
                  </a:extLst>
                </p:cNvPr>
                <p:cNvSpPr/>
                <p:nvPr/>
              </p:nvSpPr>
              <p:spPr bwMode="auto">
                <a:xfrm>
                  <a:off x="2074063" y="2605604"/>
                  <a:ext cx="216024" cy="216024"/>
                </a:xfrm>
                <a:prstGeom prst="rect">
                  <a:avLst/>
                </a:prstGeom>
                <a:solidFill>
                  <a:srgbClr val="E7EDE9"/>
                </a:solidFill>
                <a:ln w="12700" cap="flat" cmpd="sng" algn="ctr">
                  <a:noFill/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584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a-ES" sz="4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236" name="Rectángulo 235">
                  <a:extLst>
                    <a:ext uri="{FF2B5EF4-FFF2-40B4-BE49-F238E27FC236}">
                      <a16:creationId xmlns:a16="http://schemas.microsoft.com/office/drawing/2014/main" id="{044B23BC-62D9-909A-BE14-DF91EE7004F4}"/>
                    </a:ext>
                  </a:extLst>
                </p:cNvPr>
                <p:cNvSpPr/>
                <p:nvPr/>
              </p:nvSpPr>
              <p:spPr bwMode="auto">
                <a:xfrm>
                  <a:off x="1714308" y="2585132"/>
                  <a:ext cx="216024" cy="216024"/>
                </a:xfrm>
                <a:prstGeom prst="rect">
                  <a:avLst/>
                </a:prstGeom>
                <a:solidFill>
                  <a:srgbClr val="E7EDE9"/>
                </a:solidFill>
                <a:ln w="12700" cap="flat" cmpd="sng" algn="ctr">
                  <a:noFill/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584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a-ES" sz="3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</p:grpSp>
        <p:sp>
          <p:nvSpPr>
            <p:cNvPr id="228" name="TextBox 28">
              <a:extLst>
                <a:ext uri="{FF2B5EF4-FFF2-40B4-BE49-F238E27FC236}">
                  <a16:creationId xmlns:a16="http://schemas.microsoft.com/office/drawing/2014/main" id="{955A3E8F-6EBE-58EC-64B4-73D0C5F0569B}"/>
                </a:ext>
              </a:extLst>
            </p:cNvPr>
            <p:cNvSpPr txBox="1"/>
            <p:nvPr/>
          </p:nvSpPr>
          <p:spPr>
            <a:xfrm>
              <a:off x="6717337" y="3534553"/>
              <a:ext cx="1091574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377€</a:t>
              </a:r>
            </a:p>
          </p:txBody>
        </p:sp>
        <p:sp>
          <p:nvSpPr>
            <p:cNvPr id="230" name="Oval 15">
              <a:extLst>
                <a:ext uri="{FF2B5EF4-FFF2-40B4-BE49-F238E27FC236}">
                  <a16:creationId xmlns:a16="http://schemas.microsoft.com/office/drawing/2014/main" id="{8AB5BA7B-8F0A-406A-0A64-7F3378077949}"/>
                </a:ext>
              </a:extLst>
            </p:cNvPr>
            <p:cNvSpPr/>
            <p:nvPr/>
          </p:nvSpPr>
          <p:spPr>
            <a:xfrm>
              <a:off x="5744405" y="3318135"/>
              <a:ext cx="940308" cy="940308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8" name="TextBox 28">
              <a:extLst>
                <a:ext uri="{FF2B5EF4-FFF2-40B4-BE49-F238E27FC236}">
                  <a16:creationId xmlns:a16="http://schemas.microsoft.com/office/drawing/2014/main" id="{F267E2E2-7140-4827-05A0-371077809AA3}"/>
                </a:ext>
              </a:extLst>
            </p:cNvPr>
            <p:cNvSpPr txBox="1"/>
            <p:nvPr/>
          </p:nvSpPr>
          <p:spPr>
            <a:xfrm>
              <a:off x="5687841" y="3534553"/>
              <a:ext cx="1091574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Media de compra</a:t>
              </a:r>
            </a:p>
          </p:txBody>
        </p:sp>
        <p:sp>
          <p:nvSpPr>
            <p:cNvPr id="239" name="TextBox 28">
              <a:extLst>
                <a:ext uri="{FF2B5EF4-FFF2-40B4-BE49-F238E27FC236}">
                  <a16:creationId xmlns:a16="http://schemas.microsoft.com/office/drawing/2014/main" id="{17D9C2F3-1F89-2DF5-DC64-095B1476A8E7}"/>
                </a:ext>
              </a:extLst>
            </p:cNvPr>
            <p:cNvSpPr txBox="1"/>
            <p:nvPr/>
          </p:nvSpPr>
          <p:spPr>
            <a:xfrm>
              <a:off x="7720248" y="3534553"/>
              <a:ext cx="1091574" cy="52322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Media de venta</a:t>
              </a:r>
            </a:p>
          </p:txBody>
        </p:sp>
      </p:grpSp>
      <p:sp>
        <p:nvSpPr>
          <p:cNvPr id="237" name="CuadroTexto 236">
            <a:extLst>
              <a:ext uri="{FF2B5EF4-FFF2-40B4-BE49-F238E27FC236}">
                <a16:creationId xmlns:a16="http://schemas.microsoft.com/office/drawing/2014/main" id="{7AC51EA7-7BDC-C25E-2369-08A3FC7B9BD9}"/>
              </a:ext>
            </a:extLst>
          </p:cNvPr>
          <p:cNvSpPr txBox="1"/>
          <p:nvPr/>
        </p:nvSpPr>
        <p:spPr>
          <a:xfrm>
            <a:off x="1144292" y="5432172"/>
            <a:ext cx="4373603" cy="8973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es-ES" dirty="0">
                <a:solidFill>
                  <a:schemeClr val="accent1"/>
                </a:solidFill>
              </a:rPr>
              <a:t>¿Qué importe has gastado en comprar productos de segunda mano y qué importe has recaudado vendiendo productos de segunda mano en los últimos 12 meses?</a:t>
            </a:r>
          </a:p>
          <a:p>
            <a:pPr algn="r"/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abierta numérica)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o 93">
            <a:extLst>
              <a:ext uri="{FF2B5EF4-FFF2-40B4-BE49-F238E27FC236}">
                <a16:creationId xmlns:a16="http://schemas.microsoft.com/office/drawing/2014/main" id="{EE394AE2-32CB-E48E-62DA-39F99161BC1F}"/>
              </a:ext>
            </a:extLst>
          </p:cNvPr>
          <p:cNvGrpSpPr/>
          <p:nvPr/>
        </p:nvGrpSpPr>
        <p:grpSpPr>
          <a:xfrm>
            <a:off x="544430" y="3868773"/>
            <a:ext cx="3608380" cy="1714500"/>
            <a:chOff x="2662937" y="2630767"/>
            <a:chExt cx="3608380" cy="1714500"/>
          </a:xfrm>
        </p:grpSpPr>
        <p:sp>
          <p:nvSpPr>
            <p:cNvPr id="95" name="Rounded Rectangle 12" hidden="1">
              <a:extLst>
                <a:ext uri="{FF2B5EF4-FFF2-40B4-BE49-F238E27FC236}">
                  <a16:creationId xmlns:a16="http://schemas.microsoft.com/office/drawing/2014/main" id="{344620ED-6872-22EF-F9C3-F4E220822D12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CB27FF40-CEB3-68EF-0122-B2EE720E86FF}"/>
                </a:ext>
              </a:extLst>
            </p:cNvPr>
            <p:cNvGrpSpPr/>
            <p:nvPr/>
          </p:nvGrpSpPr>
          <p:grpSpPr>
            <a:xfrm>
              <a:off x="3039794" y="2799121"/>
              <a:ext cx="3104523" cy="892552"/>
              <a:chOff x="8004213" y="1361991"/>
              <a:chExt cx="3104523" cy="892552"/>
            </a:xfrm>
          </p:grpSpPr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DFF2DC8C-9FF5-A360-21F0-0A31E90B3FA0}"/>
                  </a:ext>
                </a:extLst>
              </p:cNvPr>
              <p:cNvSpPr txBox="1"/>
              <p:nvPr/>
            </p:nvSpPr>
            <p:spPr>
              <a:xfrm>
                <a:off x="8713172" y="1361991"/>
                <a:ext cx="2395564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800" b="1" dirty="0">
                    <a:solidFill>
                      <a:schemeClr val="accent1"/>
                    </a:solidFill>
                    <a:latin typeface="+mj-lt"/>
                  </a:rPr>
                  <a:t>8</a:t>
                </a: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encuestados conoce lo que son los productos reacondicionados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98" name="Grupo 97">
                <a:extLst>
                  <a:ext uri="{FF2B5EF4-FFF2-40B4-BE49-F238E27FC236}">
                    <a16:creationId xmlns:a16="http://schemas.microsoft.com/office/drawing/2014/main" id="{769B4523-AC9B-0747-262A-E9F88867D8EC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886844" cy="633734"/>
                <a:chOff x="7268607" y="942021"/>
                <a:chExt cx="2886844" cy="633734"/>
              </a:xfrm>
            </p:grpSpPr>
            <p:pic>
              <p:nvPicPr>
                <p:cNvPr id="99" name="Gráfico 10">
                  <a:extLst>
                    <a:ext uri="{FF2B5EF4-FFF2-40B4-BE49-F238E27FC236}">
                      <a16:creationId xmlns:a16="http://schemas.microsoft.com/office/drawing/2014/main" id="{591F62EB-98B4-3551-B0E0-1FFC59B783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1905" y="1028093"/>
                  <a:ext cx="407137" cy="447304"/>
                </a:xfrm>
                <a:prstGeom prst="rect">
                  <a:avLst/>
                </a:prstGeom>
              </p:spPr>
            </p:pic>
            <p:sp>
              <p:nvSpPr>
                <p:cNvPr id="100" name="Elipse 99">
                  <a:extLst>
                    <a:ext uri="{FF2B5EF4-FFF2-40B4-BE49-F238E27FC236}">
                      <a16:creationId xmlns:a16="http://schemas.microsoft.com/office/drawing/2014/main" id="{0026EA09-26FB-A5CD-2BA7-227C7A66BE9C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101" name="Conector recto 100">
                  <a:extLst>
                    <a:ext uri="{FF2B5EF4-FFF2-40B4-BE49-F238E27FC236}">
                      <a16:creationId xmlns:a16="http://schemas.microsoft.com/office/drawing/2014/main" id="{211BED62-03C2-2A80-200A-1704B65BB48E}"/>
                    </a:ext>
                  </a:extLst>
                </p:cNvPr>
                <p:cNvCxnSpPr>
                  <a:cxnSpLocks/>
                  <a:stCxn id="100" idx="6"/>
                </p:cNvCxnSpPr>
                <p:nvPr/>
              </p:nvCxnSpPr>
              <p:spPr>
                <a:xfrm>
                  <a:off x="790234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Rectángulo 101">
                  <a:extLst>
                    <a:ext uri="{FF2B5EF4-FFF2-40B4-BE49-F238E27FC236}">
                      <a16:creationId xmlns:a16="http://schemas.microsoft.com/office/drawing/2014/main" id="{B54020E5-4992-9BD7-6F35-201D6C8CE4C8}"/>
                    </a:ext>
                  </a:extLst>
                </p:cNvPr>
                <p:cNvSpPr/>
                <p:nvPr/>
              </p:nvSpPr>
              <p:spPr>
                <a:xfrm>
                  <a:off x="1007892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E1BC2015-2805-077D-9CF3-9BB928BFF4B5}"/>
              </a:ext>
            </a:extLst>
          </p:cNvPr>
          <p:cNvGrpSpPr/>
          <p:nvPr/>
        </p:nvGrpSpPr>
        <p:grpSpPr>
          <a:xfrm>
            <a:off x="4244902" y="3842173"/>
            <a:ext cx="3608380" cy="1714500"/>
            <a:chOff x="2662937" y="2630767"/>
            <a:chExt cx="3608380" cy="1714500"/>
          </a:xfrm>
        </p:grpSpPr>
        <p:sp>
          <p:nvSpPr>
            <p:cNvPr id="104" name="Rounded Rectangle 12" hidden="1">
              <a:extLst>
                <a:ext uri="{FF2B5EF4-FFF2-40B4-BE49-F238E27FC236}">
                  <a16:creationId xmlns:a16="http://schemas.microsoft.com/office/drawing/2014/main" id="{519705A0-DC2F-22CA-3018-1A0D5073E769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BF6FB1BA-C9BF-94B3-F1F5-1383EF092736}"/>
                </a:ext>
              </a:extLst>
            </p:cNvPr>
            <p:cNvGrpSpPr/>
            <p:nvPr/>
          </p:nvGrpSpPr>
          <p:grpSpPr>
            <a:xfrm>
              <a:off x="3039794" y="2799121"/>
              <a:ext cx="3104523" cy="1261884"/>
              <a:chOff x="8004213" y="1361991"/>
              <a:chExt cx="3104523" cy="1261884"/>
            </a:xfrm>
          </p:grpSpPr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98BDED05-1FCA-89B1-FF83-F0238C70612F}"/>
                  </a:ext>
                </a:extLst>
              </p:cNvPr>
              <p:cNvSpPr txBox="1"/>
              <p:nvPr/>
            </p:nvSpPr>
            <p:spPr>
              <a:xfrm>
                <a:off x="8713172" y="1361991"/>
                <a:ext cx="2395564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6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 estaría dispuesto a pagar más por productos que muestren estos índices de </a:t>
                </a:r>
                <a:r>
                  <a:rPr lang="es-ES" sz="1200" dirty="0" err="1">
                    <a:solidFill>
                      <a:schemeClr val="bg2"/>
                    </a:solidFill>
                    <a:latin typeface="+mj-lt"/>
                  </a:rPr>
                  <a:t>reparabilidad</a:t>
                </a:r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 y durabilidad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107" name="Grupo 106">
                <a:extLst>
                  <a:ext uri="{FF2B5EF4-FFF2-40B4-BE49-F238E27FC236}">
                    <a16:creationId xmlns:a16="http://schemas.microsoft.com/office/drawing/2014/main" id="{287EDDE7-2B6B-4D4F-C870-63024C9E01B1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886844" cy="633734"/>
                <a:chOff x="7268607" y="942021"/>
                <a:chExt cx="2886844" cy="633734"/>
              </a:xfrm>
            </p:grpSpPr>
            <p:pic>
              <p:nvPicPr>
                <p:cNvPr id="108" name="Gráfico 10">
                  <a:extLst>
                    <a:ext uri="{FF2B5EF4-FFF2-40B4-BE49-F238E27FC236}">
                      <a16:creationId xmlns:a16="http://schemas.microsoft.com/office/drawing/2014/main" id="{3C643151-FD14-CE3E-27AA-068FEAD18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1905" y="1028093"/>
                  <a:ext cx="407137" cy="447304"/>
                </a:xfrm>
                <a:prstGeom prst="rect">
                  <a:avLst/>
                </a:prstGeom>
              </p:spPr>
            </p:pic>
            <p:sp>
              <p:nvSpPr>
                <p:cNvPr id="109" name="Elipse 108">
                  <a:extLst>
                    <a:ext uri="{FF2B5EF4-FFF2-40B4-BE49-F238E27FC236}">
                      <a16:creationId xmlns:a16="http://schemas.microsoft.com/office/drawing/2014/main" id="{CDF972CA-BC86-826C-F168-E7C5A4BC569F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110" name="Conector recto 109">
                  <a:extLst>
                    <a:ext uri="{FF2B5EF4-FFF2-40B4-BE49-F238E27FC236}">
                      <a16:creationId xmlns:a16="http://schemas.microsoft.com/office/drawing/2014/main" id="{E8465EA2-8F5F-911C-38A9-AFDE951693A0}"/>
                    </a:ext>
                  </a:extLst>
                </p:cNvPr>
                <p:cNvCxnSpPr>
                  <a:cxnSpLocks/>
                  <a:stCxn id="109" idx="6"/>
                </p:cNvCxnSpPr>
                <p:nvPr/>
              </p:nvCxnSpPr>
              <p:spPr>
                <a:xfrm>
                  <a:off x="790234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Rectángulo 110">
                  <a:extLst>
                    <a:ext uri="{FF2B5EF4-FFF2-40B4-BE49-F238E27FC236}">
                      <a16:creationId xmlns:a16="http://schemas.microsoft.com/office/drawing/2014/main" id="{43A88F6D-E008-1A0D-7965-57EF12E5BFF7}"/>
                    </a:ext>
                  </a:extLst>
                </p:cNvPr>
                <p:cNvSpPr/>
                <p:nvPr/>
              </p:nvSpPr>
              <p:spPr>
                <a:xfrm>
                  <a:off x="1007892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Productos reacondicionados</a:t>
            </a:r>
          </a:p>
        </p:txBody>
      </p:sp>
      <p:sp>
        <p:nvSpPr>
          <p:cNvPr id="73" name="Subtítulo 72">
            <a:extLst>
              <a:ext uri="{FF2B5EF4-FFF2-40B4-BE49-F238E27FC236}">
                <a16:creationId xmlns:a16="http://schemas.microsoft.com/office/drawing/2014/main" id="{31DE4B68-7EEA-C607-F38A-99E42CA9C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Sost15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72FDAAC-BBF1-4EC5-3EDF-2D27580A5365}"/>
              </a:ext>
            </a:extLst>
          </p:cNvPr>
          <p:cNvGrpSpPr/>
          <p:nvPr/>
        </p:nvGrpSpPr>
        <p:grpSpPr>
          <a:xfrm>
            <a:off x="1398445" y="1701386"/>
            <a:ext cx="1943102" cy="1943100"/>
            <a:chOff x="8169233" y="1474525"/>
            <a:chExt cx="2876633" cy="2876633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BCAA09A3-2D6E-E062-6F2F-BA56FD674AD7}"/>
                </a:ext>
              </a:extLst>
            </p:cNvPr>
            <p:cNvGrpSpPr/>
            <p:nvPr/>
          </p:nvGrpSpPr>
          <p:grpSpPr>
            <a:xfrm>
              <a:off x="8169233" y="1474525"/>
              <a:ext cx="2876633" cy="2876633"/>
              <a:chOff x="4954464" y="1848511"/>
              <a:chExt cx="3160978" cy="3160978"/>
            </a:xfrm>
          </p:grpSpPr>
          <p:sp>
            <p:nvSpPr>
              <p:cNvPr id="12" name="Oval 21">
                <a:extLst>
                  <a:ext uri="{FF2B5EF4-FFF2-40B4-BE49-F238E27FC236}">
                    <a16:creationId xmlns:a16="http://schemas.microsoft.com/office/drawing/2014/main" id="{7183B7EC-14EC-868D-78E3-B9F60446845D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4" name="Group 22">
                <a:extLst>
                  <a:ext uri="{FF2B5EF4-FFF2-40B4-BE49-F238E27FC236}">
                    <a16:creationId xmlns:a16="http://schemas.microsoft.com/office/drawing/2014/main" id="{3A5CADC2-7C7C-74E0-F0B2-04135CF309F3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18" name="Oval 23">
                  <a:extLst>
                    <a:ext uri="{FF2B5EF4-FFF2-40B4-BE49-F238E27FC236}">
                      <a16:creationId xmlns:a16="http://schemas.microsoft.com/office/drawing/2014/main" id="{9674AFBE-66AC-9130-48A0-330390FE2C7A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" name="Oval 24">
                  <a:extLst>
                    <a:ext uri="{FF2B5EF4-FFF2-40B4-BE49-F238E27FC236}">
                      <a16:creationId xmlns:a16="http://schemas.microsoft.com/office/drawing/2014/main" id="{A3A01FC5-DFB5-8569-F8B3-0E8ED5A283EC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EF9E126-57E4-2630-EE9E-F20D210AF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7052" y="2361323"/>
              <a:ext cx="1057704" cy="1038262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B024A08-0388-8505-4AF9-DC5B5BBA5948}"/>
              </a:ext>
            </a:extLst>
          </p:cNvPr>
          <p:cNvGrpSpPr/>
          <p:nvPr/>
        </p:nvGrpSpPr>
        <p:grpSpPr>
          <a:xfrm>
            <a:off x="5124450" y="1674786"/>
            <a:ext cx="1943102" cy="1943100"/>
            <a:chOff x="4657684" y="1474525"/>
            <a:chExt cx="2876633" cy="2876633"/>
          </a:xfrm>
        </p:grpSpPr>
        <p:grpSp>
          <p:nvGrpSpPr>
            <p:cNvPr id="22" name="Group 14">
              <a:extLst>
                <a:ext uri="{FF2B5EF4-FFF2-40B4-BE49-F238E27FC236}">
                  <a16:creationId xmlns:a16="http://schemas.microsoft.com/office/drawing/2014/main" id="{5A725863-3F3D-1D4F-4175-B9EE06B661AB}"/>
                </a:ext>
              </a:extLst>
            </p:cNvPr>
            <p:cNvGrpSpPr/>
            <p:nvPr/>
          </p:nvGrpSpPr>
          <p:grpSpPr>
            <a:xfrm>
              <a:off x="4657684" y="1474525"/>
              <a:ext cx="2876633" cy="2876633"/>
              <a:chOff x="4954464" y="1848511"/>
              <a:chExt cx="3160978" cy="3160978"/>
            </a:xfrm>
          </p:grpSpPr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1F2490A7-2E75-1B4B-1948-9FCC9483FDB2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6ECE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7" name="Group 11">
                <a:extLst>
                  <a:ext uri="{FF2B5EF4-FFF2-40B4-BE49-F238E27FC236}">
                    <a16:creationId xmlns:a16="http://schemas.microsoft.com/office/drawing/2014/main" id="{0000E408-352A-5E3A-3367-8137A8907F0C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28" name="Oval 12">
                  <a:extLst>
                    <a:ext uri="{FF2B5EF4-FFF2-40B4-BE49-F238E27FC236}">
                      <a16:creationId xmlns:a16="http://schemas.microsoft.com/office/drawing/2014/main" id="{C6D8E64C-90B9-F953-A132-4ED74A2DFC59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Oval 13">
                  <a:extLst>
                    <a:ext uri="{FF2B5EF4-FFF2-40B4-BE49-F238E27FC236}">
                      <a16:creationId xmlns:a16="http://schemas.microsoft.com/office/drawing/2014/main" id="{5D1C7C45-5FAF-EF88-BCA4-B01124802FD4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D241E772-7203-61F0-70CB-0C85FF1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7706" y="2367138"/>
              <a:ext cx="1057703" cy="1057704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A419AA5A-6944-2699-7CB0-828F5CA44886}"/>
              </a:ext>
            </a:extLst>
          </p:cNvPr>
          <p:cNvGrpSpPr/>
          <p:nvPr/>
        </p:nvGrpSpPr>
        <p:grpSpPr>
          <a:xfrm>
            <a:off x="8829829" y="1674786"/>
            <a:ext cx="1943102" cy="1943100"/>
            <a:chOff x="1146133" y="1474525"/>
            <a:chExt cx="2876633" cy="2876633"/>
          </a:xfrm>
        </p:grpSpPr>
        <p:grpSp>
          <p:nvGrpSpPr>
            <p:cNvPr id="31" name="Group 15">
              <a:extLst>
                <a:ext uri="{FF2B5EF4-FFF2-40B4-BE49-F238E27FC236}">
                  <a16:creationId xmlns:a16="http://schemas.microsoft.com/office/drawing/2014/main" id="{F9CF16F6-574F-4153-D75D-9F11530853D6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id="{D61A5678-4C92-31AE-6AE4-EBE3CC5A4D78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35" name="Group 17">
                <a:extLst>
                  <a:ext uri="{FF2B5EF4-FFF2-40B4-BE49-F238E27FC236}">
                    <a16:creationId xmlns:a16="http://schemas.microsoft.com/office/drawing/2014/main" id="{AA6E9937-8431-7395-7A89-896507244E3B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36" name="Oval 18">
                  <a:extLst>
                    <a:ext uri="{FF2B5EF4-FFF2-40B4-BE49-F238E27FC236}">
                      <a16:creationId xmlns:a16="http://schemas.microsoft.com/office/drawing/2014/main" id="{FF5D55C0-2E03-8EE2-4E94-49A7AC6FC1AB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Oval 19">
                  <a:extLst>
                    <a:ext uri="{FF2B5EF4-FFF2-40B4-BE49-F238E27FC236}">
                      <a16:creationId xmlns:a16="http://schemas.microsoft.com/office/drawing/2014/main" id="{B83DE5BD-0E96-4AF5-2257-8277A1DAFFAE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D1C8AC2-09E3-A320-5B18-972350DC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520" y="2383912"/>
              <a:ext cx="1057857" cy="1057858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9E4CAEEA-76D6-B094-93BB-C82E68C68F27}"/>
              </a:ext>
            </a:extLst>
          </p:cNvPr>
          <p:cNvGrpSpPr/>
          <p:nvPr/>
        </p:nvGrpSpPr>
        <p:grpSpPr>
          <a:xfrm>
            <a:off x="7993967" y="3842173"/>
            <a:ext cx="3608380" cy="1714500"/>
            <a:chOff x="2662937" y="2630767"/>
            <a:chExt cx="3608380" cy="1714500"/>
          </a:xfrm>
        </p:grpSpPr>
        <p:sp>
          <p:nvSpPr>
            <p:cNvPr id="64" name="Rounded Rectangle 12" hidden="1">
              <a:extLst>
                <a:ext uri="{FF2B5EF4-FFF2-40B4-BE49-F238E27FC236}">
                  <a16:creationId xmlns:a16="http://schemas.microsoft.com/office/drawing/2014/main" id="{3B7CF9FF-6B64-0E26-6F1F-CACA529CED36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670FBCE0-E112-CC63-3B0C-8C58D51E4B38}"/>
                </a:ext>
              </a:extLst>
            </p:cNvPr>
            <p:cNvGrpSpPr/>
            <p:nvPr/>
          </p:nvGrpSpPr>
          <p:grpSpPr>
            <a:xfrm>
              <a:off x="3039794" y="2799121"/>
              <a:ext cx="3104523" cy="1446550"/>
              <a:chOff x="8004213" y="1361991"/>
              <a:chExt cx="3104523" cy="1446550"/>
            </a:xfrm>
          </p:grpSpPr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9EFCF668-8FED-853A-D890-EEA8CF18836B}"/>
                  </a:ext>
                </a:extLst>
              </p:cNvPr>
              <p:cNvSpPr txBox="1"/>
              <p:nvPr/>
            </p:nvSpPr>
            <p:spPr>
              <a:xfrm>
                <a:off x="8713172" y="1361991"/>
                <a:ext cx="239556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800" b="1" dirty="0">
                    <a:solidFill>
                      <a:schemeClr val="accent1"/>
                    </a:solidFill>
                    <a:latin typeface="+mj-lt"/>
                  </a:rPr>
                  <a:t>8</a:t>
                </a: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consideran importante a la hora de elegir un producto, que este proporcione información sobre su grado de </a:t>
                </a:r>
                <a:r>
                  <a:rPr lang="es-ES" sz="1200" dirty="0" err="1">
                    <a:solidFill>
                      <a:schemeClr val="bg2"/>
                    </a:solidFill>
                    <a:latin typeface="+mj-lt"/>
                  </a:rPr>
                  <a:t>reparabilidad</a:t>
                </a:r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 y durabilidad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68" name="Grupo 67">
                <a:extLst>
                  <a:ext uri="{FF2B5EF4-FFF2-40B4-BE49-F238E27FC236}">
                    <a16:creationId xmlns:a16="http://schemas.microsoft.com/office/drawing/2014/main" id="{6C997F60-5F8C-C8F1-8479-E59008CDF0DE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886844" cy="633734"/>
                <a:chOff x="7268607" y="942021"/>
                <a:chExt cx="2886844" cy="633734"/>
              </a:xfrm>
            </p:grpSpPr>
            <p:pic>
              <p:nvPicPr>
                <p:cNvPr id="69" name="Gráfico 10">
                  <a:extLst>
                    <a:ext uri="{FF2B5EF4-FFF2-40B4-BE49-F238E27FC236}">
                      <a16:creationId xmlns:a16="http://schemas.microsoft.com/office/drawing/2014/main" id="{F2E52DCA-B988-15C5-B16B-670AC7658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1905" y="1028093"/>
                  <a:ext cx="407137" cy="447304"/>
                </a:xfrm>
                <a:prstGeom prst="rect">
                  <a:avLst/>
                </a:prstGeom>
              </p:spPr>
            </p:pic>
            <p:sp>
              <p:nvSpPr>
                <p:cNvPr id="70" name="Elipse 69">
                  <a:extLst>
                    <a:ext uri="{FF2B5EF4-FFF2-40B4-BE49-F238E27FC236}">
                      <a16:creationId xmlns:a16="http://schemas.microsoft.com/office/drawing/2014/main" id="{CB95CBEF-B884-D64C-ABA8-872FB703EB37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71" name="Conector recto 70">
                  <a:extLst>
                    <a:ext uri="{FF2B5EF4-FFF2-40B4-BE49-F238E27FC236}">
                      <a16:creationId xmlns:a16="http://schemas.microsoft.com/office/drawing/2014/main" id="{BF3FA6DD-29CD-8E38-387E-1524ED75F77F}"/>
                    </a:ext>
                  </a:extLst>
                </p:cNvPr>
                <p:cNvCxnSpPr>
                  <a:cxnSpLocks/>
                  <a:stCxn id="70" idx="6"/>
                </p:cNvCxnSpPr>
                <p:nvPr/>
              </p:nvCxnSpPr>
              <p:spPr>
                <a:xfrm>
                  <a:off x="790234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ángulo 71">
                  <a:extLst>
                    <a:ext uri="{FF2B5EF4-FFF2-40B4-BE49-F238E27FC236}">
                      <a16:creationId xmlns:a16="http://schemas.microsoft.com/office/drawing/2014/main" id="{6999E88D-76CA-126E-C957-4BD6600A7E1F}"/>
                    </a:ext>
                  </a:extLst>
                </p:cNvPr>
                <p:cNvSpPr/>
                <p:nvPr/>
              </p:nvSpPr>
              <p:spPr>
                <a:xfrm>
                  <a:off x="1007892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42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Preocupación por el cambio climático y medidas</a:t>
            </a:r>
          </a:p>
        </p:txBody>
      </p:sp>
      <p:sp>
        <p:nvSpPr>
          <p:cNvPr id="80" name="Subtítulo 79">
            <a:extLst>
              <a:ext uri="{FF2B5EF4-FFF2-40B4-BE49-F238E27FC236}">
                <a16:creationId xmlns:a16="http://schemas.microsoft.com/office/drawing/2014/main" id="{815CCB3E-1A72-370B-9177-3ED1E0379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389D0F-B762-87F0-7EF1-1CDD1AECC100}"/>
              </a:ext>
            </a:extLst>
          </p:cNvPr>
          <p:cNvGrpSpPr/>
          <p:nvPr/>
        </p:nvGrpSpPr>
        <p:grpSpPr>
          <a:xfrm>
            <a:off x="5796781" y="1699702"/>
            <a:ext cx="4917622" cy="1015663"/>
            <a:chOff x="8004213" y="1333416"/>
            <a:chExt cx="4917622" cy="101566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59ACCF9-5E51-DFE9-D8D3-A209E9F4F09F}"/>
                </a:ext>
              </a:extLst>
            </p:cNvPr>
            <p:cNvSpPr txBox="1"/>
            <p:nvPr/>
          </p:nvSpPr>
          <p:spPr>
            <a:xfrm>
              <a:off x="8719127" y="1333416"/>
              <a:ext cx="420270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A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</a:t>
              </a: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6 de cada 10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españoles les preocupa mucho el cambio climático y los problemas que derivan de el.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9C1039ED-D775-5E93-3D02-1D1D10162758}"/>
                </a:ext>
              </a:extLst>
            </p:cNvPr>
            <p:cNvGrpSpPr/>
            <p:nvPr/>
          </p:nvGrpSpPr>
          <p:grpSpPr>
            <a:xfrm>
              <a:off x="8004213" y="1443753"/>
              <a:ext cx="3054390" cy="633734"/>
              <a:chOff x="7268607" y="942021"/>
              <a:chExt cx="3054390" cy="633734"/>
            </a:xfrm>
          </p:grpSpPr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1C238725-4B9D-AA61-97CC-59B1CAADB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99806" y="966077"/>
                <a:ext cx="571336" cy="571336"/>
              </a:xfrm>
              <a:prstGeom prst="rect">
                <a:avLst/>
              </a:prstGeom>
            </p:spPr>
          </p:pic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A9C7EA0A-C8CD-22FD-8DAE-F41D9EFDAD54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FE5E9E17-2757-DFA0-C79D-7099AF32CE17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>
              <a:xfrm>
                <a:off x="7902341" y="1258888"/>
                <a:ext cx="2420656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576FB2C-BFF4-0428-4441-DE94A5964601}"/>
                  </a:ext>
                </a:extLst>
              </p:cNvPr>
              <p:cNvSpPr/>
              <p:nvPr/>
            </p:nvSpPr>
            <p:spPr>
              <a:xfrm>
                <a:off x="10241771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9CA4033-F14A-C7EA-E3A2-192354D7393F}"/>
              </a:ext>
            </a:extLst>
          </p:cNvPr>
          <p:cNvGrpSpPr/>
          <p:nvPr/>
        </p:nvGrpSpPr>
        <p:grpSpPr>
          <a:xfrm>
            <a:off x="5796781" y="3254182"/>
            <a:ext cx="5158922" cy="1015663"/>
            <a:chOff x="8004213" y="1333416"/>
            <a:chExt cx="5158922" cy="1015663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649933A-AE90-7C9E-307C-274D9BAFFEF7}"/>
                </a:ext>
              </a:extLst>
            </p:cNvPr>
            <p:cNvSpPr txBox="1"/>
            <p:nvPr/>
          </p:nvSpPr>
          <p:spPr>
            <a:xfrm>
              <a:off x="8719126" y="1333416"/>
              <a:ext cx="444400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El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</a:t>
              </a: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92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estaría dispuesto a tomar medidas para contribuir contra los efectos de dicho cambio.</a:t>
              </a:r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A18CDD5E-867E-36FC-CAA5-F0794F40104A}"/>
                </a:ext>
              </a:extLst>
            </p:cNvPr>
            <p:cNvGrpSpPr/>
            <p:nvPr/>
          </p:nvGrpSpPr>
          <p:grpSpPr>
            <a:xfrm>
              <a:off x="8004213" y="1443753"/>
              <a:ext cx="1689922" cy="633734"/>
              <a:chOff x="7268607" y="942021"/>
              <a:chExt cx="1689922" cy="633734"/>
            </a:xfrm>
          </p:grpSpPr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id="{A52F8968-C1D2-8199-53D6-D074E745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49122" y="1022536"/>
                <a:ext cx="485404" cy="485404"/>
              </a:xfrm>
              <a:prstGeom prst="rect">
                <a:avLst/>
              </a:prstGeom>
            </p:spPr>
          </p:pic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9509-0A28-EF97-2F7B-21EC30AA4D45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10B9B750-D090-73BC-C6FA-B671C9F84A50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>
                <a:off x="7902341" y="1258888"/>
                <a:ext cx="1056188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9EC03C4E-D5E6-F0B0-7231-50D926E32267}"/>
                  </a:ext>
                </a:extLst>
              </p:cNvPr>
              <p:cNvSpPr/>
              <p:nvPr/>
            </p:nvSpPr>
            <p:spPr>
              <a:xfrm>
                <a:off x="8879686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664A0BD-E471-1A05-E98C-EF89A650F9B3}"/>
              </a:ext>
            </a:extLst>
          </p:cNvPr>
          <p:cNvGrpSpPr/>
          <p:nvPr/>
        </p:nvGrpSpPr>
        <p:grpSpPr>
          <a:xfrm>
            <a:off x="5796781" y="4837689"/>
            <a:ext cx="5162590" cy="1261884"/>
            <a:chOff x="8004213" y="1333416"/>
            <a:chExt cx="5162590" cy="1261884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9200F031-5544-36D1-9773-F6FE42B9A358}"/>
                </a:ext>
              </a:extLst>
            </p:cNvPr>
            <p:cNvSpPr txBox="1"/>
            <p:nvPr/>
          </p:nvSpPr>
          <p:spPr>
            <a:xfrm>
              <a:off x="8719127" y="1333416"/>
              <a:ext cx="4447676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El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44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de los españoles encuestados afirma tener en cuenta siempre o casi siempre la sostenibilidad a la hora de comprar productos o servicios.</a:t>
              </a:r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B5A59C94-7C2E-B682-DF32-29A3FC00A139}"/>
                </a:ext>
              </a:extLst>
            </p:cNvPr>
            <p:cNvGrpSpPr/>
            <p:nvPr/>
          </p:nvGrpSpPr>
          <p:grpSpPr>
            <a:xfrm>
              <a:off x="8004213" y="1412003"/>
              <a:ext cx="1689922" cy="665484"/>
              <a:chOff x="7268607" y="910271"/>
              <a:chExt cx="1689922" cy="665484"/>
            </a:xfrm>
          </p:grpSpPr>
          <p:pic>
            <p:nvPicPr>
              <p:cNvPr id="50" name="Gráfico 49">
                <a:extLst>
                  <a:ext uri="{FF2B5EF4-FFF2-40B4-BE49-F238E27FC236}">
                    <a16:creationId xmlns:a16="http://schemas.microsoft.com/office/drawing/2014/main" id="{4101E1CA-28BA-4733-5FCC-DED3F5FE4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81307" y="910271"/>
                <a:ext cx="621034" cy="621034"/>
              </a:xfrm>
              <a:prstGeom prst="rect">
                <a:avLst/>
              </a:prstGeom>
            </p:spPr>
          </p:pic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1FFEB7F8-07A2-1159-C6F0-77B67A33D193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2" name="Conector recto 51">
                <a:extLst>
                  <a:ext uri="{FF2B5EF4-FFF2-40B4-BE49-F238E27FC236}">
                    <a16:creationId xmlns:a16="http://schemas.microsoft.com/office/drawing/2014/main" id="{296FB7B7-3092-3A02-31F1-05F08FE788F2}"/>
                  </a:ext>
                </a:extLst>
              </p:cNvPr>
              <p:cNvCxnSpPr>
                <a:cxnSpLocks/>
                <a:stCxn id="51" idx="6"/>
              </p:cNvCxnSpPr>
              <p:nvPr/>
            </p:nvCxnSpPr>
            <p:spPr>
              <a:xfrm>
                <a:off x="7902341" y="1258888"/>
                <a:ext cx="1056188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42A4B3DE-66D2-6FF4-558D-874F98AEA733}"/>
                  </a:ext>
                </a:extLst>
              </p:cNvPr>
              <p:cNvSpPr/>
              <p:nvPr/>
            </p:nvSpPr>
            <p:spPr>
              <a:xfrm>
                <a:off x="8879686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4C5B32EE-1FCB-6815-2B4B-FE118BE380D9}"/>
              </a:ext>
            </a:extLst>
          </p:cNvPr>
          <p:cNvGrpSpPr/>
          <p:nvPr/>
        </p:nvGrpSpPr>
        <p:grpSpPr>
          <a:xfrm>
            <a:off x="-46476" y="1435554"/>
            <a:ext cx="5631895" cy="1364878"/>
            <a:chOff x="-46476" y="1435554"/>
            <a:chExt cx="5631895" cy="1364878"/>
          </a:xfrm>
        </p:grpSpPr>
        <p:sp>
          <p:nvSpPr>
            <p:cNvPr id="83" name="Google Shape;208;p19">
              <a:extLst>
                <a:ext uri="{FF2B5EF4-FFF2-40B4-BE49-F238E27FC236}">
                  <a16:creationId xmlns:a16="http://schemas.microsoft.com/office/drawing/2014/main" id="{9576C07D-1602-B2C3-873E-5F50E81A5599}"/>
                </a:ext>
              </a:extLst>
            </p:cNvPr>
            <p:cNvSpPr/>
            <p:nvPr/>
          </p:nvSpPr>
          <p:spPr>
            <a:xfrm>
              <a:off x="-46476" y="1435554"/>
              <a:ext cx="4719019" cy="1364878"/>
            </a:xfrm>
            <a:custGeom>
              <a:avLst/>
              <a:gdLst/>
              <a:ahLst/>
              <a:cxnLst/>
              <a:rect l="l" t="t" r="r" b="b"/>
              <a:pathLst>
                <a:path w="72194" h="17078" extrusionOk="0">
                  <a:moveTo>
                    <a:pt x="1" y="1"/>
                  </a:moveTo>
                  <a:lnTo>
                    <a:pt x="1" y="17078"/>
                  </a:lnTo>
                  <a:lnTo>
                    <a:pt x="72194" y="17078"/>
                  </a:lnTo>
                  <a:lnTo>
                    <a:pt x="72194" y="1"/>
                  </a:lnTo>
                  <a:close/>
                </a:path>
              </a:pathLst>
            </a:custGeom>
            <a:solidFill>
              <a:srgbClr val="0F576B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9;p19">
              <a:extLst>
                <a:ext uri="{FF2B5EF4-FFF2-40B4-BE49-F238E27FC236}">
                  <a16:creationId xmlns:a16="http://schemas.microsoft.com/office/drawing/2014/main" id="{0D178A05-6C85-450B-CA25-526BC4C23A65}"/>
                </a:ext>
              </a:extLst>
            </p:cNvPr>
            <p:cNvSpPr/>
            <p:nvPr/>
          </p:nvSpPr>
          <p:spPr>
            <a:xfrm>
              <a:off x="-46476" y="1590359"/>
              <a:ext cx="4719018" cy="1055268"/>
            </a:xfrm>
            <a:custGeom>
              <a:avLst/>
              <a:gdLst/>
              <a:ahLst/>
              <a:cxnLst/>
              <a:rect l="l" t="t" r="r" b="b"/>
              <a:pathLst>
                <a:path w="72194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72194" y="13204"/>
                  </a:lnTo>
                  <a:lnTo>
                    <a:pt x="7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210;p19">
              <a:extLst>
                <a:ext uri="{FF2B5EF4-FFF2-40B4-BE49-F238E27FC236}">
                  <a16:creationId xmlns:a16="http://schemas.microsoft.com/office/drawing/2014/main" id="{CDB3F8CC-332E-6C2A-052F-C133A9E5BFF3}"/>
                </a:ext>
              </a:extLst>
            </p:cNvPr>
            <p:cNvSpPr/>
            <p:nvPr/>
          </p:nvSpPr>
          <p:spPr>
            <a:xfrm>
              <a:off x="4672543" y="1590330"/>
              <a:ext cx="912876" cy="1055428"/>
            </a:xfrm>
            <a:custGeom>
              <a:avLst/>
              <a:gdLst/>
              <a:ahLst/>
              <a:cxnLst/>
              <a:rect l="l" t="t" r="r" b="b"/>
              <a:pathLst>
                <a:path w="25957" h="13206" extrusionOk="0">
                  <a:moveTo>
                    <a:pt x="0" y="1"/>
                  </a:moveTo>
                  <a:lnTo>
                    <a:pt x="0" y="13205"/>
                  </a:lnTo>
                  <a:lnTo>
                    <a:pt x="21599" y="13205"/>
                  </a:lnTo>
                  <a:lnTo>
                    <a:pt x="25957" y="6602"/>
                  </a:lnTo>
                  <a:lnTo>
                    <a:pt x="2159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699DBF08-083A-2D19-7D4D-93302F142E5F}"/>
              </a:ext>
            </a:extLst>
          </p:cNvPr>
          <p:cNvGrpSpPr/>
          <p:nvPr/>
        </p:nvGrpSpPr>
        <p:grpSpPr>
          <a:xfrm>
            <a:off x="-46477" y="3031067"/>
            <a:ext cx="5631895" cy="1364878"/>
            <a:chOff x="-46477" y="3031067"/>
            <a:chExt cx="5631895" cy="1364878"/>
          </a:xfrm>
        </p:grpSpPr>
        <p:sp>
          <p:nvSpPr>
            <p:cNvPr id="89" name="Google Shape;208;p19">
              <a:extLst>
                <a:ext uri="{FF2B5EF4-FFF2-40B4-BE49-F238E27FC236}">
                  <a16:creationId xmlns:a16="http://schemas.microsoft.com/office/drawing/2014/main" id="{9A41A26D-57E1-CA22-EE99-E9D23A406346}"/>
                </a:ext>
              </a:extLst>
            </p:cNvPr>
            <p:cNvSpPr/>
            <p:nvPr/>
          </p:nvSpPr>
          <p:spPr>
            <a:xfrm>
              <a:off x="-46477" y="3031067"/>
              <a:ext cx="4719019" cy="1364878"/>
            </a:xfrm>
            <a:custGeom>
              <a:avLst/>
              <a:gdLst/>
              <a:ahLst/>
              <a:cxnLst/>
              <a:rect l="l" t="t" r="r" b="b"/>
              <a:pathLst>
                <a:path w="72194" h="17078" extrusionOk="0">
                  <a:moveTo>
                    <a:pt x="1" y="1"/>
                  </a:moveTo>
                  <a:lnTo>
                    <a:pt x="1" y="17078"/>
                  </a:lnTo>
                  <a:lnTo>
                    <a:pt x="72194" y="17078"/>
                  </a:lnTo>
                  <a:lnTo>
                    <a:pt x="72194" y="1"/>
                  </a:lnTo>
                  <a:close/>
                </a:path>
              </a:pathLst>
            </a:custGeom>
            <a:solidFill>
              <a:srgbClr val="0F576B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9;p19">
              <a:extLst>
                <a:ext uri="{FF2B5EF4-FFF2-40B4-BE49-F238E27FC236}">
                  <a16:creationId xmlns:a16="http://schemas.microsoft.com/office/drawing/2014/main" id="{51A716F9-5C98-B16B-E8D7-C9A2BA9618B8}"/>
                </a:ext>
              </a:extLst>
            </p:cNvPr>
            <p:cNvSpPr/>
            <p:nvPr/>
          </p:nvSpPr>
          <p:spPr>
            <a:xfrm>
              <a:off x="-46477" y="3185872"/>
              <a:ext cx="4719018" cy="1055268"/>
            </a:xfrm>
            <a:custGeom>
              <a:avLst/>
              <a:gdLst/>
              <a:ahLst/>
              <a:cxnLst/>
              <a:rect l="l" t="t" r="r" b="b"/>
              <a:pathLst>
                <a:path w="72194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72194" y="13204"/>
                  </a:lnTo>
                  <a:lnTo>
                    <a:pt x="7219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0;p19">
              <a:extLst>
                <a:ext uri="{FF2B5EF4-FFF2-40B4-BE49-F238E27FC236}">
                  <a16:creationId xmlns:a16="http://schemas.microsoft.com/office/drawing/2014/main" id="{B7C073E1-C3BC-7F1A-DB7D-19F631803CD0}"/>
                </a:ext>
              </a:extLst>
            </p:cNvPr>
            <p:cNvSpPr/>
            <p:nvPr/>
          </p:nvSpPr>
          <p:spPr>
            <a:xfrm>
              <a:off x="4672542" y="3185843"/>
              <a:ext cx="912876" cy="1055428"/>
            </a:xfrm>
            <a:custGeom>
              <a:avLst/>
              <a:gdLst/>
              <a:ahLst/>
              <a:cxnLst/>
              <a:rect l="l" t="t" r="r" b="b"/>
              <a:pathLst>
                <a:path w="25957" h="13206" extrusionOk="0">
                  <a:moveTo>
                    <a:pt x="0" y="1"/>
                  </a:moveTo>
                  <a:lnTo>
                    <a:pt x="0" y="13205"/>
                  </a:lnTo>
                  <a:lnTo>
                    <a:pt x="21599" y="13205"/>
                  </a:lnTo>
                  <a:lnTo>
                    <a:pt x="25957" y="6602"/>
                  </a:lnTo>
                  <a:lnTo>
                    <a:pt x="2159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43BEB81D-D7CD-662C-E845-3FC9CDFB3EA5}"/>
              </a:ext>
            </a:extLst>
          </p:cNvPr>
          <p:cNvGrpSpPr/>
          <p:nvPr/>
        </p:nvGrpSpPr>
        <p:grpSpPr>
          <a:xfrm>
            <a:off x="-46477" y="4614179"/>
            <a:ext cx="5631895" cy="1364878"/>
            <a:chOff x="-46477" y="4614179"/>
            <a:chExt cx="5631895" cy="1364878"/>
          </a:xfrm>
        </p:grpSpPr>
        <p:sp>
          <p:nvSpPr>
            <p:cNvPr id="94" name="Google Shape;208;p19">
              <a:extLst>
                <a:ext uri="{FF2B5EF4-FFF2-40B4-BE49-F238E27FC236}">
                  <a16:creationId xmlns:a16="http://schemas.microsoft.com/office/drawing/2014/main" id="{C7B8F747-66A4-240B-C31A-E84F00AED960}"/>
                </a:ext>
              </a:extLst>
            </p:cNvPr>
            <p:cNvSpPr/>
            <p:nvPr/>
          </p:nvSpPr>
          <p:spPr>
            <a:xfrm>
              <a:off x="-46477" y="4614179"/>
              <a:ext cx="4719019" cy="1364878"/>
            </a:xfrm>
            <a:custGeom>
              <a:avLst/>
              <a:gdLst/>
              <a:ahLst/>
              <a:cxnLst/>
              <a:rect l="l" t="t" r="r" b="b"/>
              <a:pathLst>
                <a:path w="72194" h="17078" extrusionOk="0">
                  <a:moveTo>
                    <a:pt x="1" y="1"/>
                  </a:moveTo>
                  <a:lnTo>
                    <a:pt x="1" y="17078"/>
                  </a:lnTo>
                  <a:lnTo>
                    <a:pt x="72194" y="17078"/>
                  </a:lnTo>
                  <a:lnTo>
                    <a:pt x="72194" y="1"/>
                  </a:lnTo>
                  <a:close/>
                </a:path>
              </a:pathLst>
            </a:custGeom>
            <a:solidFill>
              <a:srgbClr val="0F576B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9;p19">
              <a:extLst>
                <a:ext uri="{FF2B5EF4-FFF2-40B4-BE49-F238E27FC236}">
                  <a16:creationId xmlns:a16="http://schemas.microsoft.com/office/drawing/2014/main" id="{4FF12230-2A5D-E489-2665-A3486A9920C7}"/>
                </a:ext>
              </a:extLst>
            </p:cNvPr>
            <p:cNvSpPr/>
            <p:nvPr/>
          </p:nvSpPr>
          <p:spPr>
            <a:xfrm>
              <a:off x="-46477" y="4768984"/>
              <a:ext cx="4719018" cy="1055268"/>
            </a:xfrm>
            <a:custGeom>
              <a:avLst/>
              <a:gdLst/>
              <a:ahLst/>
              <a:cxnLst/>
              <a:rect l="l" t="t" r="r" b="b"/>
              <a:pathLst>
                <a:path w="72194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72194" y="13204"/>
                  </a:lnTo>
                  <a:lnTo>
                    <a:pt x="7219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210;p19">
              <a:extLst>
                <a:ext uri="{FF2B5EF4-FFF2-40B4-BE49-F238E27FC236}">
                  <a16:creationId xmlns:a16="http://schemas.microsoft.com/office/drawing/2014/main" id="{29C45310-7304-55A3-5736-06FA29F458C7}"/>
                </a:ext>
              </a:extLst>
            </p:cNvPr>
            <p:cNvSpPr/>
            <p:nvPr/>
          </p:nvSpPr>
          <p:spPr>
            <a:xfrm>
              <a:off x="4672542" y="4768955"/>
              <a:ext cx="912876" cy="1055428"/>
            </a:xfrm>
            <a:custGeom>
              <a:avLst/>
              <a:gdLst/>
              <a:ahLst/>
              <a:cxnLst/>
              <a:rect l="l" t="t" r="r" b="b"/>
              <a:pathLst>
                <a:path w="25957" h="13206" extrusionOk="0">
                  <a:moveTo>
                    <a:pt x="0" y="1"/>
                  </a:moveTo>
                  <a:lnTo>
                    <a:pt x="0" y="13205"/>
                  </a:lnTo>
                  <a:lnTo>
                    <a:pt x="21599" y="13205"/>
                  </a:lnTo>
                  <a:lnTo>
                    <a:pt x="25957" y="6602"/>
                  </a:lnTo>
                  <a:lnTo>
                    <a:pt x="21599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55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Venta vs Alquiler</a:t>
            </a:r>
          </a:p>
        </p:txBody>
      </p:sp>
      <p:sp>
        <p:nvSpPr>
          <p:cNvPr id="146" name="Subtítulo 145">
            <a:extLst>
              <a:ext uri="{FF2B5EF4-FFF2-40B4-BE49-F238E27FC236}">
                <a16:creationId xmlns:a16="http://schemas.microsoft.com/office/drawing/2014/main" id="{EA19C33C-6BC9-8385-7EC3-2B2CF5C32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¿Para cuales de estos productos prefieres generalmente alquilar a comprar?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Sost16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2C8B40-99A8-C8ED-2585-7AD7742C07EE}"/>
              </a:ext>
            </a:extLst>
          </p:cNvPr>
          <p:cNvSpPr txBox="1"/>
          <p:nvPr/>
        </p:nvSpPr>
        <p:spPr>
          <a:xfrm>
            <a:off x="1089071" y="1544122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Patinete eléctrico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751DE41-1620-FE8F-64CB-E55E4D912015}"/>
              </a:ext>
            </a:extLst>
          </p:cNvPr>
          <p:cNvGrpSpPr/>
          <p:nvPr/>
        </p:nvGrpSpPr>
        <p:grpSpPr>
          <a:xfrm>
            <a:off x="665180" y="1539587"/>
            <a:ext cx="3246420" cy="2808058"/>
            <a:chOff x="665180" y="1834237"/>
            <a:chExt cx="3246420" cy="2808058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A016EC65-1E04-64B2-6A59-210B27F596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6381238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9D93C47-E150-9C80-ABE6-46369F0D4F77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71AAFF2-2392-343F-AC5C-200B84A4C53D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23%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914899C4-41A0-104B-9814-38A30ECEC3BB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518602C-FA37-2625-7AE2-E74FF02C3BEC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0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1" name="Diagrama de flujo: proceso 20">
                <a:extLst>
                  <a:ext uri="{FF2B5EF4-FFF2-40B4-BE49-F238E27FC236}">
                    <a16:creationId xmlns:a16="http://schemas.microsoft.com/office/drawing/2014/main" id="{A1CC39AA-CF0D-BB3A-B37F-81F74431B8B3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8" name="Straight Connector 17">
                <a:extLst>
                  <a:ext uri="{FF2B5EF4-FFF2-40B4-BE49-F238E27FC236}">
                    <a16:creationId xmlns:a16="http://schemas.microsoft.com/office/drawing/2014/main" id="{70A76E79-5E05-989E-A614-24AD02505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Graphic 32">
              <a:extLst>
                <a:ext uri="{FF2B5EF4-FFF2-40B4-BE49-F238E27FC236}">
                  <a16:creationId xmlns:a16="http://schemas.microsoft.com/office/drawing/2014/main" id="{8F15421A-4429-AD17-555D-545F2E7F4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622510"/>
              <a:ext cx="789406" cy="789406"/>
            </a:xfrm>
            <a:prstGeom prst="rect">
              <a:avLst/>
            </a:prstGeom>
            <a:effectLst/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BF867FE-4291-7B3B-ED56-CF9DDB3C6F1B}"/>
              </a:ext>
            </a:extLst>
          </p:cNvPr>
          <p:cNvGrpSpPr/>
          <p:nvPr/>
        </p:nvGrpSpPr>
        <p:grpSpPr>
          <a:xfrm>
            <a:off x="2619504" y="1539587"/>
            <a:ext cx="3246420" cy="2808058"/>
            <a:chOff x="665180" y="1834237"/>
            <a:chExt cx="3246420" cy="2808058"/>
          </a:xfrm>
        </p:grpSpPr>
        <p:graphicFrame>
          <p:nvGraphicFramePr>
            <p:cNvPr id="40" name="Gráfico 39">
              <a:extLst>
                <a:ext uri="{FF2B5EF4-FFF2-40B4-BE49-F238E27FC236}">
                  <a16:creationId xmlns:a16="http://schemas.microsoft.com/office/drawing/2014/main" id="{FE3812AC-D2A9-756B-BA0A-76CB52ADAF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3965816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0E84C6CF-2C88-3DAF-885D-CFA8707BC7BD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42" name="Straight Connector 17">
                <a:extLst>
                  <a:ext uri="{FF2B5EF4-FFF2-40B4-BE49-F238E27FC236}">
                    <a16:creationId xmlns:a16="http://schemas.microsoft.com/office/drawing/2014/main" id="{7D3B8DDF-10FC-5094-5393-21691636F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A2472A17-184B-F803-DE90-3B939B21C0B4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16%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92FAD87-22A3-161F-219D-3EE61A86DF9B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C2C3A6AF-8052-E15A-8C7B-FE63E338ECDE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6" name="Diagrama de flujo: proceso 45">
                <a:extLst>
                  <a:ext uri="{FF2B5EF4-FFF2-40B4-BE49-F238E27FC236}">
                    <a16:creationId xmlns:a16="http://schemas.microsoft.com/office/drawing/2014/main" id="{05C07B65-1E55-FA9D-2307-511E44C72E47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1" name="Graphic 32">
              <a:extLst>
                <a:ext uri="{FF2B5EF4-FFF2-40B4-BE49-F238E27FC236}">
                  <a16:creationId xmlns:a16="http://schemas.microsoft.com/office/drawing/2014/main" id="{1AB0C244-1EC1-4D0F-8BAF-4697521A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622510"/>
              <a:ext cx="789406" cy="789406"/>
            </a:xfrm>
            <a:prstGeom prst="rect">
              <a:avLst/>
            </a:prstGeom>
            <a:effectLst/>
          </p:spPr>
        </p:pic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1EEF3B9-16A4-1F54-EEC3-C34BDC87BA9B}"/>
              </a:ext>
            </a:extLst>
          </p:cNvPr>
          <p:cNvGrpSpPr/>
          <p:nvPr/>
        </p:nvGrpSpPr>
        <p:grpSpPr>
          <a:xfrm>
            <a:off x="4573828" y="1539587"/>
            <a:ext cx="3246420" cy="2808058"/>
            <a:chOff x="665180" y="1834237"/>
            <a:chExt cx="3246420" cy="2808058"/>
          </a:xfrm>
        </p:grpSpPr>
        <p:graphicFrame>
          <p:nvGraphicFramePr>
            <p:cNvPr id="49" name="Gráfico 48">
              <a:extLst>
                <a:ext uri="{FF2B5EF4-FFF2-40B4-BE49-F238E27FC236}">
                  <a16:creationId xmlns:a16="http://schemas.microsoft.com/office/drawing/2014/main" id="{34C53D4A-387C-9E87-8295-D86E9ED70F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38352201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BA68D2CE-9FDA-D054-8D1A-F5D66F2CD822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51" name="Straight Connector 17">
                <a:extLst>
                  <a:ext uri="{FF2B5EF4-FFF2-40B4-BE49-F238E27FC236}">
                    <a16:creationId xmlns:a16="http://schemas.microsoft.com/office/drawing/2014/main" id="{112B3350-13CD-16BE-F031-3BE787594D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D2055349-D4DF-935D-4F32-B22AFC867B54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10%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E98A9BFC-D631-639A-1E47-18100B059CDF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95CC86D8-E9E4-EB8D-A51C-666E516FF80E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5" name="Diagrama de flujo: proceso 54">
                <a:extLst>
                  <a:ext uri="{FF2B5EF4-FFF2-40B4-BE49-F238E27FC236}">
                    <a16:creationId xmlns:a16="http://schemas.microsoft.com/office/drawing/2014/main" id="{F3B10E4B-CE4C-5967-5389-1204695346BB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0" name="Graphic 32">
              <a:extLst>
                <a:ext uri="{FF2B5EF4-FFF2-40B4-BE49-F238E27FC236}">
                  <a16:creationId xmlns:a16="http://schemas.microsoft.com/office/drawing/2014/main" id="{71FE5849-C47A-3840-C13E-689C7160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8820" y="2677643"/>
              <a:ext cx="679140" cy="679140"/>
            </a:xfrm>
            <a:prstGeom prst="rect">
              <a:avLst/>
            </a:prstGeom>
            <a:effectLst/>
          </p:spPr>
        </p:pic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B9DD6F92-BC32-1B86-54AC-A6EA531B1A4A}"/>
              </a:ext>
            </a:extLst>
          </p:cNvPr>
          <p:cNvGrpSpPr/>
          <p:nvPr/>
        </p:nvGrpSpPr>
        <p:grpSpPr>
          <a:xfrm>
            <a:off x="6528152" y="1539587"/>
            <a:ext cx="3246420" cy="2808058"/>
            <a:chOff x="665180" y="1834237"/>
            <a:chExt cx="3246420" cy="2808058"/>
          </a:xfrm>
        </p:grpSpPr>
        <p:graphicFrame>
          <p:nvGraphicFramePr>
            <p:cNvPr id="58" name="Gráfico 57">
              <a:extLst>
                <a:ext uri="{FF2B5EF4-FFF2-40B4-BE49-F238E27FC236}">
                  <a16:creationId xmlns:a16="http://schemas.microsoft.com/office/drawing/2014/main" id="{F5E73A2A-DD3D-D3F5-B574-B1E09F07B4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1901057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2617FBB1-6D7F-5CB2-B2E2-26648B9561C3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60" name="Straight Connector 17">
                <a:extLst>
                  <a:ext uri="{FF2B5EF4-FFF2-40B4-BE49-F238E27FC236}">
                    <a16:creationId xmlns:a16="http://schemas.microsoft.com/office/drawing/2014/main" id="{28997B37-E77D-A5EB-530E-CB9FC5DD1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178FA81A-9049-AFFB-3BF9-157EA63C404C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5%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141035BB-2B4B-EEAA-E798-D0097CCB15C0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C060BD31-EAFC-F104-2D92-4158FE86C219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74" name="Diagrama de flujo: proceso 73">
                <a:extLst>
                  <a:ext uri="{FF2B5EF4-FFF2-40B4-BE49-F238E27FC236}">
                    <a16:creationId xmlns:a16="http://schemas.microsoft.com/office/drawing/2014/main" id="{4C52450B-C39B-E235-DE13-9465F2167443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9" name="Graphic 32">
              <a:extLst>
                <a:ext uri="{FF2B5EF4-FFF2-40B4-BE49-F238E27FC236}">
                  <a16:creationId xmlns:a16="http://schemas.microsoft.com/office/drawing/2014/main" id="{CF2BB40F-67D5-CC07-6B93-304B14AB4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2665" y="2686730"/>
              <a:ext cx="991450" cy="660966"/>
            </a:xfrm>
            <a:prstGeom prst="rect">
              <a:avLst/>
            </a:prstGeom>
            <a:effectLst/>
          </p:spPr>
        </p:pic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563F1F1E-5846-0E57-007B-DCACB62EB965}"/>
              </a:ext>
            </a:extLst>
          </p:cNvPr>
          <p:cNvGrpSpPr/>
          <p:nvPr/>
        </p:nvGrpSpPr>
        <p:grpSpPr>
          <a:xfrm>
            <a:off x="8482475" y="1539587"/>
            <a:ext cx="3246420" cy="2808058"/>
            <a:chOff x="665180" y="1834237"/>
            <a:chExt cx="3246420" cy="2808058"/>
          </a:xfrm>
        </p:grpSpPr>
        <p:graphicFrame>
          <p:nvGraphicFramePr>
            <p:cNvPr id="77" name="Gráfico 76">
              <a:extLst>
                <a:ext uri="{FF2B5EF4-FFF2-40B4-BE49-F238E27FC236}">
                  <a16:creationId xmlns:a16="http://schemas.microsoft.com/office/drawing/2014/main" id="{D93520B8-1140-3265-943D-4FF55D9A95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2949520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8D619355-5A55-61C1-09C1-BAC5FDE8206A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79" name="Straight Connector 17">
                <a:extLst>
                  <a:ext uri="{FF2B5EF4-FFF2-40B4-BE49-F238E27FC236}">
                    <a16:creationId xmlns:a16="http://schemas.microsoft.com/office/drawing/2014/main" id="{2159AFAF-8647-A1B0-C5E5-D8D3DC05D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19B534C0-C818-B934-DA6E-A92D3AA13C73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4%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887F61C3-E236-0306-E706-81AE563BE565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07295372-E796-A08E-3D64-71BCCA896EF3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83" name="Diagrama de flujo: proceso 82">
                <a:extLst>
                  <a:ext uri="{FF2B5EF4-FFF2-40B4-BE49-F238E27FC236}">
                    <a16:creationId xmlns:a16="http://schemas.microsoft.com/office/drawing/2014/main" id="{8463422A-A58C-F445-9582-E13691F1D4D2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8" name="Graphic 32">
              <a:extLst>
                <a:ext uri="{FF2B5EF4-FFF2-40B4-BE49-F238E27FC236}">
                  <a16:creationId xmlns:a16="http://schemas.microsoft.com/office/drawing/2014/main" id="{EBBCD282-0540-0AE0-E969-DC8C0266D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622510"/>
              <a:ext cx="789406" cy="789406"/>
            </a:xfrm>
            <a:prstGeom prst="rect">
              <a:avLst/>
            </a:prstGeom>
            <a:effectLst/>
          </p:spPr>
        </p:pic>
      </p:grpSp>
      <p:sp>
        <p:nvSpPr>
          <p:cNvPr id="84" name="CuadroTexto 83">
            <a:extLst>
              <a:ext uri="{FF2B5EF4-FFF2-40B4-BE49-F238E27FC236}">
                <a16:creationId xmlns:a16="http://schemas.microsoft.com/office/drawing/2014/main" id="{495DFF84-87D5-6C10-82A9-F6A0CEC856A3}"/>
              </a:ext>
            </a:extLst>
          </p:cNvPr>
          <p:cNvSpPr txBox="1"/>
          <p:nvPr/>
        </p:nvSpPr>
        <p:spPr>
          <a:xfrm>
            <a:off x="3052920" y="1544122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Bicicleta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DE72969D-FD9E-8D2F-F9B5-4ADD28F74676}"/>
              </a:ext>
            </a:extLst>
          </p:cNvPr>
          <p:cNvSpPr txBox="1"/>
          <p:nvPr/>
        </p:nvSpPr>
        <p:spPr>
          <a:xfrm>
            <a:off x="5016769" y="1544122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Videoconsolas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F066629-58E3-863C-C582-A5D70A972DC1}"/>
              </a:ext>
            </a:extLst>
          </p:cNvPr>
          <p:cNvSpPr txBox="1"/>
          <p:nvPr/>
        </p:nvSpPr>
        <p:spPr>
          <a:xfrm>
            <a:off x="6980618" y="1429822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Electro</a:t>
            </a:r>
          </a:p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Gama Marrón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E202F16-7A6F-3C26-B8EB-5D50CF117ADD}"/>
              </a:ext>
            </a:extLst>
          </p:cNvPr>
          <p:cNvSpPr txBox="1"/>
          <p:nvPr/>
        </p:nvSpPr>
        <p:spPr>
          <a:xfrm>
            <a:off x="8944466" y="1544122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Decoración hogar</a:t>
            </a: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08B0E939-1378-1F80-CFC7-43A9E0135D35}"/>
              </a:ext>
            </a:extLst>
          </p:cNvPr>
          <p:cNvGrpSpPr/>
          <p:nvPr/>
        </p:nvGrpSpPr>
        <p:grpSpPr>
          <a:xfrm>
            <a:off x="1635412" y="3231380"/>
            <a:ext cx="3246420" cy="2808058"/>
            <a:chOff x="665180" y="1834237"/>
            <a:chExt cx="3246420" cy="2808058"/>
          </a:xfrm>
        </p:grpSpPr>
        <p:graphicFrame>
          <p:nvGraphicFramePr>
            <p:cNvPr id="90" name="Gráfico 89">
              <a:extLst>
                <a:ext uri="{FF2B5EF4-FFF2-40B4-BE49-F238E27FC236}">
                  <a16:creationId xmlns:a16="http://schemas.microsoft.com/office/drawing/2014/main" id="{477BC47E-4380-598B-D292-0120401720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1494832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A4694949-877E-0AD0-369B-9E6CD1463719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92" name="Straight Connector 17">
                <a:extLst>
                  <a:ext uri="{FF2B5EF4-FFF2-40B4-BE49-F238E27FC236}">
                    <a16:creationId xmlns:a16="http://schemas.microsoft.com/office/drawing/2014/main" id="{EA92E075-35C2-81C5-6E68-ED05B100B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42DF87DB-B05D-B939-90F5-D18D70EF2260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4%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AD3FBBC1-A138-7335-DD1D-FD1E25B2D295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FE8DFB49-E74A-F039-70F7-0B8612622AA8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14" name="Diagrama de flujo: proceso 113">
                <a:extLst>
                  <a:ext uri="{FF2B5EF4-FFF2-40B4-BE49-F238E27FC236}">
                    <a16:creationId xmlns:a16="http://schemas.microsoft.com/office/drawing/2014/main" id="{C5729E50-0FBD-A5B6-70A6-F28B102B9CEE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1" name="Graphic 32">
              <a:extLst>
                <a:ext uri="{FF2B5EF4-FFF2-40B4-BE49-F238E27FC236}">
                  <a16:creationId xmlns:a16="http://schemas.microsoft.com/office/drawing/2014/main" id="{E2D4CD96-F8D7-5667-6BC4-F6133CFE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622510"/>
              <a:ext cx="789406" cy="789406"/>
            </a:xfrm>
            <a:prstGeom prst="rect">
              <a:avLst/>
            </a:prstGeom>
            <a:effectLst/>
          </p:spPr>
        </p:pic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B53AAD26-63CF-6ECE-B4DB-30E94B356B7F}"/>
              </a:ext>
            </a:extLst>
          </p:cNvPr>
          <p:cNvGrpSpPr/>
          <p:nvPr/>
        </p:nvGrpSpPr>
        <p:grpSpPr>
          <a:xfrm>
            <a:off x="3589736" y="3231380"/>
            <a:ext cx="3246420" cy="2808058"/>
            <a:chOff x="665180" y="1834237"/>
            <a:chExt cx="3246420" cy="2808058"/>
          </a:xfrm>
        </p:grpSpPr>
        <p:graphicFrame>
          <p:nvGraphicFramePr>
            <p:cNvPr id="117" name="Gráfico 116">
              <a:extLst>
                <a:ext uri="{FF2B5EF4-FFF2-40B4-BE49-F238E27FC236}">
                  <a16:creationId xmlns:a16="http://schemas.microsoft.com/office/drawing/2014/main" id="{50329149-F1A7-08FF-DB8E-549F6EFC50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78173458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id="{11E5474F-0D2E-823D-CA11-B6C32BDB3708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119" name="Straight Connector 17">
                <a:extLst>
                  <a:ext uri="{FF2B5EF4-FFF2-40B4-BE49-F238E27FC236}">
                    <a16:creationId xmlns:a16="http://schemas.microsoft.com/office/drawing/2014/main" id="{8C18F3CB-757E-42DF-7923-C9871D1B2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CuadroTexto 119">
                <a:extLst>
                  <a:ext uri="{FF2B5EF4-FFF2-40B4-BE49-F238E27FC236}">
                    <a16:creationId xmlns:a16="http://schemas.microsoft.com/office/drawing/2014/main" id="{09185DEA-B516-0588-773D-2D225E15E9ED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4%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21" name="CuadroTexto 120">
                <a:extLst>
                  <a:ext uri="{FF2B5EF4-FFF2-40B4-BE49-F238E27FC236}">
                    <a16:creationId xmlns:a16="http://schemas.microsoft.com/office/drawing/2014/main" id="{B6ACA4BB-3358-253C-00C1-3BF9F1364848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07DAD90B-6180-09EE-0175-85DDB3EDC74A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0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23" name="Diagrama de flujo: proceso 122">
                <a:extLst>
                  <a:ext uri="{FF2B5EF4-FFF2-40B4-BE49-F238E27FC236}">
                    <a16:creationId xmlns:a16="http://schemas.microsoft.com/office/drawing/2014/main" id="{E6213A23-D6A9-57A0-BA4C-E38318191795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18" name="Graphic 32">
              <a:extLst>
                <a:ext uri="{FF2B5EF4-FFF2-40B4-BE49-F238E27FC236}">
                  <a16:creationId xmlns:a16="http://schemas.microsoft.com/office/drawing/2014/main" id="{2AC8615D-2689-7664-EF00-88EA54A52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622510"/>
              <a:ext cx="789406" cy="789406"/>
            </a:xfrm>
            <a:prstGeom prst="rect">
              <a:avLst/>
            </a:prstGeom>
            <a:effectLst/>
          </p:spPr>
        </p:pic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3495706F-4008-AB68-6A63-E512F73E0714}"/>
              </a:ext>
            </a:extLst>
          </p:cNvPr>
          <p:cNvGrpSpPr/>
          <p:nvPr/>
        </p:nvGrpSpPr>
        <p:grpSpPr>
          <a:xfrm>
            <a:off x="5544060" y="3231380"/>
            <a:ext cx="3246420" cy="2808058"/>
            <a:chOff x="665180" y="1834237"/>
            <a:chExt cx="3246420" cy="2808058"/>
          </a:xfrm>
        </p:grpSpPr>
        <p:graphicFrame>
          <p:nvGraphicFramePr>
            <p:cNvPr id="126" name="Gráfico 125">
              <a:extLst>
                <a:ext uri="{FF2B5EF4-FFF2-40B4-BE49-F238E27FC236}">
                  <a16:creationId xmlns:a16="http://schemas.microsoft.com/office/drawing/2014/main" id="{89BC59CD-A6BF-E588-132E-4D418F1B92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3450506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pSp>
          <p:nvGrpSpPr>
            <p:cNvPr id="125" name="Grupo 124">
              <a:extLst>
                <a:ext uri="{FF2B5EF4-FFF2-40B4-BE49-F238E27FC236}">
                  <a16:creationId xmlns:a16="http://schemas.microsoft.com/office/drawing/2014/main" id="{2FC279BF-47ED-0ECD-CB91-A288010BB36E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128" name="Straight Connector 17">
                <a:extLst>
                  <a:ext uri="{FF2B5EF4-FFF2-40B4-BE49-F238E27FC236}">
                    <a16:creationId xmlns:a16="http://schemas.microsoft.com/office/drawing/2014/main" id="{5731714C-CA8C-AADD-E89E-74066FE4D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CuadroTexto 128">
                <a:extLst>
                  <a:ext uri="{FF2B5EF4-FFF2-40B4-BE49-F238E27FC236}">
                    <a16:creationId xmlns:a16="http://schemas.microsoft.com/office/drawing/2014/main" id="{E54DE30A-A92C-E0C6-ED78-DED198B1DCCB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4%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30" name="CuadroTexto 129">
                <a:extLst>
                  <a:ext uri="{FF2B5EF4-FFF2-40B4-BE49-F238E27FC236}">
                    <a16:creationId xmlns:a16="http://schemas.microsoft.com/office/drawing/2014/main" id="{82A7CB5A-3CB9-5B2F-B091-6C349F180098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31" name="CuadroTexto 130">
                <a:extLst>
                  <a:ext uri="{FF2B5EF4-FFF2-40B4-BE49-F238E27FC236}">
                    <a16:creationId xmlns:a16="http://schemas.microsoft.com/office/drawing/2014/main" id="{F2B2C5D1-EE76-A80F-186F-1ABC59A6E7EB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32" name="Diagrama de flujo: proceso 131">
                <a:extLst>
                  <a:ext uri="{FF2B5EF4-FFF2-40B4-BE49-F238E27FC236}">
                    <a16:creationId xmlns:a16="http://schemas.microsoft.com/office/drawing/2014/main" id="{90DA9320-EA9F-D2CA-84F2-812A7314F196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27" name="Graphic 32">
              <a:extLst>
                <a:ext uri="{FF2B5EF4-FFF2-40B4-BE49-F238E27FC236}">
                  <a16:creationId xmlns:a16="http://schemas.microsoft.com/office/drawing/2014/main" id="{56C43678-7AE5-F49C-2077-29C53DAFF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4325" y="2513148"/>
              <a:ext cx="1008130" cy="1008130"/>
            </a:xfrm>
            <a:prstGeom prst="rect">
              <a:avLst/>
            </a:prstGeom>
            <a:effectLst/>
          </p:spPr>
        </p:pic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CD40860B-32F6-CAA5-DA14-4228A3200443}"/>
              </a:ext>
            </a:extLst>
          </p:cNvPr>
          <p:cNvGrpSpPr/>
          <p:nvPr/>
        </p:nvGrpSpPr>
        <p:grpSpPr>
          <a:xfrm>
            <a:off x="7498383" y="3231380"/>
            <a:ext cx="3246420" cy="2808058"/>
            <a:chOff x="665180" y="1834237"/>
            <a:chExt cx="3246420" cy="2808058"/>
          </a:xfrm>
        </p:grpSpPr>
        <p:graphicFrame>
          <p:nvGraphicFramePr>
            <p:cNvPr id="135" name="Gráfico 134">
              <a:extLst>
                <a:ext uri="{FF2B5EF4-FFF2-40B4-BE49-F238E27FC236}">
                  <a16:creationId xmlns:a16="http://schemas.microsoft.com/office/drawing/2014/main" id="{F23A3C6E-E699-BD4A-9E9D-B6D50E1C93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0892153"/>
                </p:ext>
              </p:extLst>
            </p:nvPr>
          </p:nvGraphicFramePr>
          <p:xfrm>
            <a:off x="665180" y="1834237"/>
            <a:ext cx="3246420" cy="2808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pSp>
          <p:nvGrpSpPr>
            <p:cNvPr id="134" name="Grupo 133">
              <a:extLst>
                <a:ext uri="{FF2B5EF4-FFF2-40B4-BE49-F238E27FC236}">
                  <a16:creationId xmlns:a16="http://schemas.microsoft.com/office/drawing/2014/main" id="{2C76CA96-F842-2D59-BE80-60FB002BA04A}"/>
                </a:ext>
              </a:extLst>
            </p:cNvPr>
            <p:cNvGrpSpPr/>
            <p:nvPr/>
          </p:nvGrpSpPr>
          <p:grpSpPr>
            <a:xfrm>
              <a:off x="1730460" y="3422369"/>
              <a:ext cx="1134909" cy="669880"/>
              <a:chOff x="7269481" y="3480996"/>
              <a:chExt cx="1134909" cy="669880"/>
            </a:xfrm>
          </p:grpSpPr>
          <p:cxnSp>
            <p:nvCxnSpPr>
              <p:cNvPr id="137" name="Straight Connector 17">
                <a:extLst>
                  <a:ext uri="{FF2B5EF4-FFF2-40B4-BE49-F238E27FC236}">
                    <a16:creationId xmlns:a16="http://schemas.microsoft.com/office/drawing/2014/main" id="{93AB9A66-8F3F-AFBD-2848-3543B17F0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786" y="3511295"/>
                <a:ext cx="0" cy="639581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CuadroTexto 137">
                <a:extLst>
                  <a:ext uri="{FF2B5EF4-FFF2-40B4-BE49-F238E27FC236}">
                    <a16:creationId xmlns:a16="http://schemas.microsoft.com/office/drawing/2014/main" id="{CC5DF444-C094-2FBA-B24E-B46F5529B412}"/>
                  </a:ext>
                </a:extLst>
              </p:cNvPr>
              <p:cNvSpPr txBox="1"/>
              <p:nvPr/>
            </p:nvSpPr>
            <p:spPr>
              <a:xfrm>
                <a:off x="7269481" y="3504709"/>
                <a:ext cx="673384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4%</a:t>
                </a:r>
                <a:endParaRPr lang="es-ES" sz="28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39" name="CuadroTexto 138">
                <a:extLst>
                  <a:ext uri="{FF2B5EF4-FFF2-40B4-BE49-F238E27FC236}">
                    <a16:creationId xmlns:a16="http://schemas.microsoft.com/office/drawing/2014/main" id="{E837D267-8CF3-85B8-71F8-EB0EF25F0185}"/>
                  </a:ext>
                </a:extLst>
              </p:cNvPr>
              <p:cNvSpPr txBox="1"/>
              <p:nvPr/>
            </p:nvSpPr>
            <p:spPr>
              <a:xfrm>
                <a:off x="8064209" y="3683036"/>
                <a:ext cx="340181" cy="29238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8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40" name="CuadroTexto 139">
                <a:extLst>
                  <a:ext uri="{FF2B5EF4-FFF2-40B4-BE49-F238E27FC236}">
                    <a16:creationId xmlns:a16="http://schemas.microsoft.com/office/drawing/2014/main" id="{D8FC37D2-1E65-BDC7-4EA0-2E2217EA9A76}"/>
                  </a:ext>
                </a:extLst>
              </p:cNvPr>
              <p:cNvSpPr txBox="1"/>
              <p:nvPr/>
            </p:nvSpPr>
            <p:spPr>
              <a:xfrm>
                <a:off x="8067899" y="3480996"/>
                <a:ext cx="327168" cy="30777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41" name="Diagrama de flujo: proceso 140">
                <a:extLst>
                  <a:ext uri="{FF2B5EF4-FFF2-40B4-BE49-F238E27FC236}">
                    <a16:creationId xmlns:a16="http://schemas.microsoft.com/office/drawing/2014/main" id="{F10021FA-1266-AC63-0C9F-8587E65E63D0}"/>
                  </a:ext>
                </a:extLst>
              </p:cNvPr>
              <p:cNvSpPr/>
              <p:nvPr/>
            </p:nvSpPr>
            <p:spPr>
              <a:xfrm flipH="1">
                <a:off x="8037324" y="3514496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36" name="Graphic 32">
              <a:extLst>
                <a:ext uri="{FF2B5EF4-FFF2-40B4-BE49-F238E27FC236}">
                  <a16:creationId xmlns:a16="http://schemas.microsoft.com/office/drawing/2014/main" id="{918E5911-4ABE-4E13-F39C-411C58C9E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2228" y="2733106"/>
              <a:ext cx="852324" cy="568214"/>
            </a:xfrm>
            <a:prstGeom prst="rect">
              <a:avLst/>
            </a:prstGeom>
            <a:effectLst/>
          </p:spPr>
        </p:pic>
      </p:grp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4B2C57FC-86F9-363B-8D62-7DA75A37B420}"/>
              </a:ext>
            </a:extLst>
          </p:cNvPr>
          <p:cNvSpPr txBox="1"/>
          <p:nvPr/>
        </p:nvSpPr>
        <p:spPr>
          <a:xfrm>
            <a:off x="2068828" y="5660777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Elementos de descanso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D1C36E85-70E4-5828-5866-2DE7056CD061}"/>
              </a:ext>
            </a:extLst>
          </p:cNvPr>
          <p:cNvSpPr txBox="1"/>
          <p:nvPr/>
        </p:nvSpPr>
        <p:spPr>
          <a:xfrm>
            <a:off x="4091194" y="5660777"/>
            <a:ext cx="2205404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Electro </a:t>
            </a:r>
          </a:p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Gama Blanca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A5287101-D008-C4E6-4AF5-00F662F02734}"/>
              </a:ext>
            </a:extLst>
          </p:cNvPr>
          <p:cNvSpPr txBox="1"/>
          <p:nvPr/>
        </p:nvSpPr>
        <p:spPr>
          <a:xfrm>
            <a:off x="5996526" y="5825877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Muebles</a:t>
            </a: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A57D6037-65A3-A4D9-DBBF-C85371836A8A}"/>
              </a:ext>
            </a:extLst>
          </p:cNvPr>
          <p:cNvSpPr txBox="1"/>
          <p:nvPr/>
        </p:nvSpPr>
        <p:spPr>
          <a:xfrm>
            <a:off x="7960374" y="5660777"/>
            <a:ext cx="2322438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Electrodoméstico pequeño</a:t>
            </a:r>
          </a:p>
        </p:txBody>
      </p:sp>
    </p:spTree>
    <p:extLst>
      <p:ext uri="{BB962C8B-B14F-4D97-AF65-F5344CB8AC3E}">
        <p14:creationId xmlns:p14="http://schemas.microsoft.com/office/powerpoint/2010/main" val="25563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4" grpId="0" animBg="1"/>
      <p:bldP spid="85" grpId="0" animBg="1"/>
      <p:bldP spid="86" grpId="0" animBg="1"/>
      <p:bldP spid="87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 hidden="1"/>
          <p:cNvSpPr txBox="1"/>
          <p:nvPr/>
        </p:nvSpPr>
        <p:spPr>
          <a:xfrm>
            <a:off x="4066378" y="4848687"/>
            <a:ext cx="42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consumo en Europa</a:t>
            </a:r>
            <a:endParaRPr lang="es-ES" sz="2400" b="1" dirty="0">
              <a:solidFill>
                <a:srgbClr val="676C6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Bic6</a:t>
            </a:r>
          </a:p>
        </p:txBody>
      </p:sp>
      <p:pic>
        <p:nvPicPr>
          <p:cNvPr id="13" name="Imagen 1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0" y="179141"/>
            <a:ext cx="1855680" cy="459328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184FD89-B9ED-DB6C-9D6B-2F70C034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924" y="2173289"/>
            <a:ext cx="5038726" cy="1869322"/>
          </a:xfrm>
        </p:spPr>
        <p:txBody>
          <a:bodyPr/>
          <a:lstStyle/>
          <a:p>
            <a:r>
              <a:rPr lang="es-ES" sz="4800" dirty="0">
                <a:solidFill>
                  <a:schemeClr val="tx1"/>
                </a:solidFill>
              </a:rPr>
              <a:t>Movilidad sostenible</a:t>
            </a: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A5CEC77B-A092-385F-210C-1AFD003C27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93518" y="1123951"/>
            <a:ext cx="4514852" cy="451485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684BEC8-C47F-E68E-5421-96B6F5EBE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3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o 93">
            <a:extLst>
              <a:ext uri="{FF2B5EF4-FFF2-40B4-BE49-F238E27FC236}">
                <a16:creationId xmlns:a16="http://schemas.microsoft.com/office/drawing/2014/main" id="{EE394AE2-32CB-E48E-62DA-39F99161BC1F}"/>
              </a:ext>
            </a:extLst>
          </p:cNvPr>
          <p:cNvGrpSpPr/>
          <p:nvPr/>
        </p:nvGrpSpPr>
        <p:grpSpPr>
          <a:xfrm>
            <a:off x="8514568" y="1614454"/>
            <a:ext cx="3608380" cy="1714500"/>
            <a:chOff x="2662937" y="2630767"/>
            <a:chExt cx="3608380" cy="1714500"/>
          </a:xfrm>
        </p:grpSpPr>
        <p:sp>
          <p:nvSpPr>
            <p:cNvPr id="95" name="Rounded Rectangle 12" hidden="1">
              <a:extLst>
                <a:ext uri="{FF2B5EF4-FFF2-40B4-BE49-F238E27FC236}">
                  <a16:creationId xmlns:a16="http://schemas.microsoft.com/office/drawing/2014/main" id="{344620ED-6872-22EF-F9C3-F4E220822D12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CB27FF40-CEB3-68EF-0122-B2EE720E86FF}"/>
                </a:ext>
              </a:extLst>
            </p:cNvPr>
            <p:cNvGrpSpPr/>
            <p:nvPr/>
          </p:nvGrpSpPr>
          <p:grpSpPr>
            <a:xfrm>
              <a:off x="3039794" y="2799121"/>
              <a:ext cx="3104523" cy="1261884"/>
              <a:chOff x="8004213" y="1361991"/>
              <a:chExt cx="3104523" cy="1261884"/>
            </a:xfrm>
          </p:grpSpPr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DFF2DC8C-9FF5-A360-21F0-0A31E90B3FA0}"/>
                  </a:ext>
                </a:extLst>
              </p:cNvPr>
              <p:cNvSpPr txBox="1"/>
              <p:nvPr/>
            </p:nvSpPr>
            <p:spPr>
              <a:xfrm>
                <a:off x="8713172" y="1361991"/>
                <a:ext cx="2395564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6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ha percibido mejoras en su ciudad en relación a la movilidad urbana sostenible en los últimos dos años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98" name="Grupo 97">
                <a:extLst>
                  <a:ext uri="{FF2B5EF4-FFF2-40B4-BE49-F238E27FC236}">
                    <a16:creationId xmlns:a16="http://schemas.microsoft.com/office/drawing/2014/main" id="{769B4523-AC9B-0747-262A-E9F88867D8EC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886844" cy="633734"/>
                <a:chOff x="7268607" y="942021"/>
                <a:chExt cx="2886844" cy="633734"/>
              </a:xfrm>
            </p:grpSpPr>
            <p:pic>
              <p:nvPicPr>
                <p:cNvPr id="99" name="Gráfico 10">
                  <a:extLst>
                    <a:ext uri="{FF2B5EF4-FFF2-40B4-BE49-F238E27FC236}">
                      <a16:creationId xmlns:a16="http://schemas.microsoft.com/office/drawing/2014/main" id="{591F62EB-98B4-3551-B0E0-1FFC59B783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1905" y="1028093"/>
                  <a:ext cx="407137" cy="447304"/>
                </a:xfrm>
                <a:prstGeom prst="rect">
                  <a:avLst/>
                </a:prstGeom>
              </p:spPr>
            </p:pic>
            <p:sp>
              <p:nvSpPr>
                <p:cNvPr id="100" name="Elipse 99">
                  <a:extLst>
                    <a:ext uri="{FF2B5EF4-FFF2-40B4-BE49-F238E27FC236}">
                      <a16:creationId xmlns:a16="http://schemas.microsoft.com/office/drawing/2014/main" id="{0026EA09-26FB-A5CD-2BA7-227C7A66BE9C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101" name="Conector recto 100">
                  <a:extLst>
                    <a:ext uri="{FF2B5EF4-FFF2-40B4-BE49-F238E27FC236}">
                      <a16:creationId xmlns:a16="http://schemas.microsoft.com/office/drawing/2014/main" id="{211BED62-03C2-2A80-200A-1704B65BB48E}"/>
                    </a:ext>
                  </a:extLst>
                </p:cNvPr>
                <p:cNvCxnSpPr>
                  <a:cxnSpLocks/>
                  <a:stCxn id="100" idx="6"/>
                </p:cNvCxnSpPr>
                <p:nvPr/>
              </p:nvCxnSpPr>
              <p:spPr>
                <a:xfrm>
                  <a:off x="790234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Rectángulo 101">
                  <a:extLst>
                    <a:ext uri="{FF2B5EF4-FFF2-40B4-BE49-F238E27FC236}">
                      <a16:creationId xmlns:a16="http://schemas.microsoft.com/office/drawing/2014/main" id="{B54020E5-4992-9BD7-6F35-201D6C8CE4C8}"/>
                    </a:ext>
                  </a:extLst>
                </p:cNvPr>
                <p:cNvSpPr/>
                <p:nvPr/>
              </p:nvSpPr>
              <p:spPr>
                <a:xfrm>
                  <a:off x="1007892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E1BC2015-2805-077D-9CF3-9BB928BFF4B5}"/>
              </a:ext>
            </a:extLst>
          </p:cNvPr>
          <p:cNvGrpSpPr/>
          <p:nvPr/>
        </p:nvGrpSpPr>
        <p:grpSpPr>
          <a:xfrm>
            <a:off x="4257594" y="1614454"/>
            <a:ext cx="3608380" cy="1714500"/>
            <a:chOff x="2662937" y="2630767"/>
            <a:chExt cx="3608380" cy="1714500"/>
          </a:xfrm>
        </p:grpSpPr>
        <p:sp>
          <p:nvSpPr>
            <p:cNvPr id="104" name="Rounded Rectangle 12" hidden="1">
              <a:extLst>
                <a:ext uri="{FF2B5EF4-FFF2-40B4-BE49-F238E27FC236}">
                  <a16:creationId xmlns:a16="http://schemas.microsoft.com/office/drawing/2014/main" id="{519705A0-DC2F-22CA-3018-1A0D5073E769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BF6FB1BA-C9BF-94B3-F1F5-1383EF092736}"/>
                </a:ext>
              </a:extLst>
            </p:cNvPr>
            <p:cNvGrpSpPr/>
            <p:nvPr/>
          </p:nvGrpSpPr>
          <p:grpSpPr>
            <a:xfrm>
              <a:off x="3039794" y="2799121"/>
              <a:ext cx="3104523" cy="1261884"/>
              <a:chOff x="8004213" y="1361991"/>
              <a:chExt cx="3104523" cy="1261884"/>
            </a:xfrm>
          </p:grpSpPr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98BDED05-1FCA-89B1-FF83-F0238C70612F}"/>
                  </a:ext>
                </a:extLst>
              </p:cNvPr>
              <p:cNvSpPr txBox="1"/>
              <p:nvPr/>
            </p:nvSpPr>
            <p:spPr>
              <a:xfrm>
                <a:off x="8713172" y="1361991"/>
                <a:ext cx="2395564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800" b="1" dirty="0">
                    <a:solidFill>
                      <a:schemeClr val="accent1"/>
                    </a:solidFill>
                    <a:latin typeface="+mj-lt"/>
                  </a:rPr>
                  <a:t>7</a:t>
                </a: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 considera importante o muy importante la inversión de las instituciones públicas en medios de transporte ecológicos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107" name="Grupo 106">
                <a:extLst>
                  <a:ext uri="{FF2B5EF4-FFF2-40B4-BE49-F238E27FC236}">
                    <a16:creationId xmlns:a16="http://schemas.microsoft.com/office/drawing/2014/main" id="{287EDDE7-2B6B-4D4F-C870-63024C9E01B1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886844" cy="633734"/>
                <a:chOff x="7268607" y="942021"/>
                <a:chExt cx="2886844" cy="633734"/>
              </a:xfrm>
            </p:grpSpPr>
            <p:pic>
              <p:nvPicPr>
                <p:cNvPr id="108" name="Gráfico 10">
                  <a:extLst>
                    <a:ext uri="{FF2B5EF4-FFF2-40B4-BE49-F238E27FC236}">
                      <a16:creationId xmlns:a16="http://schemas.microsoft.com/office/drawing/2014/main" id="{3C643151-FD14-CE3E-27AA-068FEAD18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1905" y="1028093"/>
                  <a:ext cx="407137" cy="447304"/>
                </a:xfrm>
                <a:prstGeom prst="rect">
                  <a:avLst/>
                </a:prstGeom>
              </p:spPr>
            </p:pic>
            <p:sp>
              <p:nvSpPr>
                <p:cNvPr id="109" name="Elipse 108">
                  <a:extLst>
                    <a:ext uri="{FF2B5EF4-FFF2-40B4-BE49-F238E27FC236}">
                      <a16:creationId xmlns:a16="http://schemas.microsoft.com/office/drawing/2014/main" id="{CDF972CA-BC86-826C-F168-E7C5A4BC569F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110" name="Conector recto 109">
                  <a:extLst>
                    <a:ext uri="{FF2B5EF4-FFF2-40B4-BE49-F238E27FC236}">
                      <a16:creationId xmlns:a16="http://schemas.microsoft.com/office/drawing/2014/main" id="{E8465EA2-8F5F-911C-38A9-AFDE951693A0}"/>
                    </a:ext>
                  </a:extLst>
                </p:cNvPr>
                <p:cNvCxnSpPr>
                  <a:cxnSpLocks/>
                  <a:stCxn id="109" idx="6"/>
                </p:cNvCxnSpPr>
                <p:nvPr/>
              </p:nvCxnSpPr>
              <p:spPr>
                <a:xfrm>
                  <a:off x="790234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Rectángulo 110">
                  <a:extLst>
                    <a:ext uri="{FF2B5EF4-FFF2-40B4-BE49-F238E27FC236}">
                      <a16:creationId xmlns:a16="http://schemas.microsoft.com/office/drawing/2014/main" id="{43A88F6D-E008-1A0D-7965-57EF12E5BFF7}"/>
                    </a:ext>
                  </a:extLst>
                </p:cNvPr>
                <p:cNvSpPr/>
                <p:nvPr/>
              </p:nvSpPr>
              <p:spPr>
                <a:xfrm>
                  <a:off x="1007892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Mensajes principales</a:t>
            </a:r>
          </a:p>
        </p:txBody>
      </p:sp>
      <p:sp>
        <p:nvSpPr>
          <p:cNvPr id="75" name="Subtítulo 74">
            <a:extLst>
              <a:ext uri="{FF2B5EF4-FFF2-40B4-BE49-F238E27FC236}">
                <a16:creationId xmlns:a16="http://schemas.microsoft.com/office/drawing/2014/main" id="{12000EEF-E432-1674-7AB4-23659462D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Sost18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9E4CAEEA-76D6-B094-93BB-C82E68C68F27}"/>
              </a:ext>
            </a:extLst>
          </p:cNvPr>
          <p:cNvGrpSpPr/>
          <p:nvPr/>
        </p:nvGrpSpPr>
        <p:grpSpPr>
          <a:xfrm>
            <a:off x="620" y="1614454"/>
            <a:ext cx="3608380" cy="1714500"/>
            <a:chOff x="2662937" y="2630767"/>
            <a:chExt cx="3608380" cy="1714500"/>
          </a:xfrm>
        </p:grpSpPr>
        <p:sp>
          <p:nvSpPr>
            <p:cNvPr id="64" name="Rounded Rectangle 12" hidden="1">
              <a:extLst>
                <a:ext uri="{FF2B5EF4-FFF2-40B4-BE49-F238E27FC236}">
                  <a16:creationId xmlns:a16="http://schemas.microsoft.com/office/drawing/2014/main" id="{3B7CF9FF-6B64-0E26-6F1F-CACA529CED36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670FBCE0-E112-CC63-3B0C-8C58D51E4B38}"/>
                </a:ext>
              </a:extLst>
            </p:cNvPr>
            <p:cNvGrpSpPr/>
            <p:nvPr/>
          </p:nvGrpSpPr>
          <p:grpSpPr>
            <a:xfrm>
              <a:off x="3039794" y="2799121"/>
              <a:ext cx="3104523" cy="1446550"/>
              <a:chOff x="8004213" y="1361991"/>
              <a:chExt cx="3104523" cy="1446550"/>
            </a:xfrm>
          </p:grpSpPr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9EFCF668-8FED-853A-D890-EEA8CF18836B}"/>
                  </a:ext>
                </a:extLst>
              </p:cNvPr>
              <p:cNvSpPr txBox="1"/>
              <p:nvPr/>
            </p:nvSpPr>
            <p:spPr>
              <a:xfrm>
                <a:off x="8713172" y="1361991"/>
                <a:ext cx="239556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6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considera importante o muy importante la movilidad urbana sostenible en su día a día y las acciones de las ciudades para regular y mejorarla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68" name="Grupo 67">
                <a:extLst>
                  <a:ext uri="{FF2B5EF4-FFF2-40B4-BE49-F238E27FC236}">
                    <a16:creationId xmlns:a16="http://schemas.microsoft.com/office/drawing/2014/main" id="{6C997F60-5F8C-C8F1-8479-E59008CDF0DE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886844" cy="633734"/>
                <a:chOff x="7268607" y="942021"/>
                <a:chExt cx="2886844" cy="633734"/>
              </a:xfrm>
            </p:grpSpPr>
            <p:pic>
              <p:nvPicPr>
                <p:cNvPr id="69" name="Gráfico 10">
                  <a:extLst>
                    <a:ext uri="{FF2B5EF4-FFF2-40B4-BE49-F238E27FC236}">
                      <a16:creationId xmlns:a16="http://schemas.microsoft.com/office/drawing/2014/main" id="{F2E52DCA-B988-15C5-B16B-670AC7658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1905" y="1028093"/>
                  <a:ext cx="407137" cy="447304"/>
                </a:xfrm>
                <a:prstGeom prst="rect">
                  <a:avLst/>
                </a:prstGeom>
              </p:spPr>
            </p:pic>
            <p:sp>
              <p:nvSpPr>
                <p:cNvPr id="70" name="Elipse 69">
                  <a:extLst>
                    <a:ext uri="{FF2B5EF4-FFF2-40B4-BE49-F238E27FC236}">
                      <a16:creationId xmlns:a16="http://schemas.microsoft.com/office/drawing/2014/main" id="{CB95CBEF-B884-D64C-ABA8-872FB703EB37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71" name="Conector recto 70">
                  <a:extLst>
                    <a:ext uri="{FF2B5EF4-FFF2-40B4-BE49-F238E27FC236}">
                      <a16:creationId xmlns:a16="http://schemas.microsoft.com/office/drawing/2014/main" id="{BF3FA6DD-29CD-8E38-387E-1524ED75F77F}"/>
                    </a:ext>
                  </a:extLst>
                </p:cNvPr>
                <p:cNvCxnSpPr>
                  <a:cxnSpLocks/>
                  <a:stCxn id="70" idx="6"/>
                </p:cNvCxnSpPr>
                <p:nvPr/>
              </p:nvCxnSpPr>
              <p:spPr>
                <a:xfrm>
                  <a:off x="790234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ángulo 71">
                  <a:extLst>
                    <a:ext uri="{FF2B5EF4-FFF2-40B4-BE49-F238E27FC236}">
                      <a16:creationId xmlns:a16="http://schemas.microsoft.com/office/drawing/2014/main" id="{6999E88D-76CA-126E-C957-4BD6600A7E1F}"/>
                    </a:ext>
                  </a:extLst>
                </p:cNvPr>
                <p:cNvSpPr/>
                <p:nvPr/>
              </p:nvSpPr>
              <p:spPr>
                <a:xfrm>
                  <a:off x="1007892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5986B9A-9F0C-375E-CA0A-8B29D6750AB3}"/>
              </a:ext>
            </a:extLst>
          </p:cNvPr>
          <p:cNvSpPr txBox="1"/>
          <p:nvPr/>
        </p:nvSpPr>
        <p:spPr>
          <a:xfrm>
            <a:off x="850350" y="4120547"/>
            <a:ext cx="4047717" cy="8973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es-ES" dirty="0">
                <a:solidFill>
                  <a:schemeClr val="accent1"/>
                </a:solidFill>
              </a:rPr>
              <a:t>Importancia de los cambios en las mejoras de la movilidad urbana sostenible que has percibido en tu ciudad en los últimos dos años </a:t>
            </a:r>
            <a:r>
              <a:rPr lang="es-ES" sz="1200" dirty="0">
                <a:solidFill>
                  <a:schemeClr val="accent1"/>
                </a:solidFill>
                <a:latin typeface="+mn-lt"/>
              </a:rPr>
              <a:t>(Ranking)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C7E5AB8-C680-1BC8-E80C-C0CE32C51B1B}"/>
              </a:ext>
            </a:extLst>
          </p:cNvPr>
          <p:cNvGrpSpPr/>
          <p:nvPr/>
        </p:nvGrpSpPr>
        <p:grpSpPr>
          <a:xfrm>
            <a:off x="5354592" y="4185815"/>
            <a:ext cx="1837102" cy="1518679"/>
            <a:chOff x="3988298" y="1742259"/>
            <a:chExt cx="1837102" cy="1518679"/>
          </a:xfrm>
        </p:grpSpPr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09960C49-0F2D-F628-4E67-6B072B4E7970}"/>
                </a:ext>
              </a:extLst>
            </p:cNvPr>
            <p:cNvSpPr txBox="1"/>
            <p:nvPr/>
          </p:nvSpPr>
          <p:spPr>
            <a:xfrm>
              <a:off x="4060271" y="1742259"/>
              <a:ext cx="17651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Mayor accesibilidad a transportes alternativos como bicicletas, patienetes, etc.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F6053F1-F1D6-6243-0953-AB0748455E80}"/>
                </a:ext>
              </a:extLst>
            </p:cNvPr>
            <p:cNvGrpSpPr/>
            <p:nvPr/>
          </p:nvGrpSpPr>
          <p:grpSpPr>
            <a:xfrm>
              <a:off x="3988298" y="2614607"/>
              <a:ext cx="1689009" cy="646331"/>
              <a:chOff x="6279734" y="1892241"/>
              <a:chExt cx="1689009" cy="646331"/>
            </a:xfrm>
          </p:grpSpPr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4CB45B62-5BED-A967-0026-62F8DDC9E135}"/>
                  </a:ext>
                </a:extLst>
              </p:cNvPr>
              <p:cNvSpPr txBox="1"/>
              <p:nvPr/>
            </p:nvSpPr>
            <p:spPr>
              <a:xfrm>
                <a:off x="6279734" y="1892241"/>
                <a:ext cx="98396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3600" b="1" dirty="0">
                    <a:solidFill>
                      <a:srgbClr val="404040"/>
                    </a:solidFill>
                    <a:latin typeface="+mj-lt"/>
                  </a:rPr>
                  <a:t>41%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6B9BBAED-16AD-E35B-DEB9-11AFB8084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84813"/>
                <a:ext cx="0" cy="350179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3D29220A-A2EB-7DCC-88E3-3B22B791BCF0}"/>
                  </a:ext>
                </a:extLst>
              </p:cNvPr>
              <p:cNvSpPr txBox="1"/>
              <p:nvPr/>
            </p:nvSpPr>
            <p:spPr>
              <a:xfrm>
                <a:off x="7263695" y="2182966"/>
                <a:ext cx="70504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8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8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8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3147133A-6DC6-BE13-2AE1-FF2952559EA3}"/>
                  </a:ext>
                </a:extLst>
              </p:cNvPr>
              <p:cNvSpPr txBox="1"/>
              <p:nvPr/>
            </p:nvSpPr>
            <p:spPr>
              <a:xfrm>
                <a:off x="7346791" y="1892241"/>
                <a:ext cx="4180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-2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7" name="Diagrama de flujo: proceso 46">
                <a:extLst>
                  <a:ext uri="{FF2B5EF4-FFF2-40B4-BE49-F238E27FC236}">
                    <a16:creationId xmlns:a16="http://schemas.microsoft.com/office/drawing/2014/main" id="{6A006EF2-015D-A8B4-C21C-709AE028F951}"/>
                  </a:ext>
                </a:extLst>
              </p:cNvPr>
              <p:cNvSpPr/>
              <p:nvPr/>
            </p:nvSpPr>
            <p:spPr>
              <a:xfrm flipH="1">
                <a:off x="7250267" y="1983386"/>
                <a:ext cx="84906" cy="8490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2179AB5-65C0-A07F-B7C6-F5064B5B0DF5}"/>
              </a:ext>
            </a:extLst>
          </p:cNvPr>
          <p:cNvGrpSpPr/>
          <p:nvPr/>
        </p:nvGrpSpPr>
        <p:grpSpPr>
          <a:xfrm>
            <a:off x="7440983" y="4182488"/>
            <a:ext cx="1837102" cy="1522006"/>
            <a:chOff x="3988298" y="1738932"/>
            <a:chExt cx="1837102" cy="1522006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684C4B8D-B4EB-5697-B841-706EE5E77248}"/>
                </a:ext>
              </a:extLst>
            </p:cNvPr>
            <p:cNvSpPr txBox="1"/>
            <p:nvPr/>
          </p:nvSpPr>
          <p:spPr>
            <a:xfrm>
              <a:off x="4060271" y="1738932"/>
              <a:ext cx="17651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Mejora en los carriles bicis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0B66A44-87B1-4800-311E-DDEFBC503387}"/>
                </a:ext>
              </a:extLst>
            </p:cNvPr>
            <p:cNvGrpSpPr/>
            <p:nvPr/>
          </p:nvGrpSpPr>
          <p:grpSpPr>
            <a:xfrm>
              <a:off x="3988298" y="2614607"/>
              <a:ext cx="1689009" cy="646331"/>
              <a:chOff x="6279734" y="1892241"/>
              <a:chExt cx="1689009" cy="64633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344428AC-356C-689B-B39A-18D384D1B409}"/>
                  </a:ext>
                </a:extLst>
              </p:cNvPr>
              <p:cNvSpPr txBox="1"/>
              <p:nvPr/>
            </p:nvSpPr>
            <p:spPr>
              <a:xfrm>
                <a:off x="6279734" y="1892241"/>
                <a:ext cx="98396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3600" b="1" dirty="0">
                    <a:solidFill>
                      <a:srgbClr val="404040"/>
                    </a:solidFill>
                    <a:latin typeface="+mj-lt"/>
                  </a:rPr>
                  <a:t>37%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53" name="Conector recto 52">
                <a:extLst>
                  <a:ext uri="{FF2B5EF4-FFF2-40B4-BE49-F238E27FC236}">
                    <a16:creationId xmlns:a16="http://schemas.microsoft.com/office/drawing/2014/main" id="{4F81DDD7-1CBC-60CE-1D18-1805003D6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84813"/>
                <a:ext cx="0" cy="350179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BF8369FC-38B3-C922-8211-C31C78354C46}"/>
                  </a:ext>
                </a:extLst>
              </p:cNvPr>
              <p:cNvSpPr txBox="1"/>
              <p:nvPr/>
            </p:nvSpPr>
            <p:spPr>
              <a:xfrm>
                <a:off x="7263695" y="2182966"/>
                <a:ext cx="70504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8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8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8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A85523AA-F490-DE79-DB25-993B4D4CE098}"/>
                  </a:ext>
                </a:extLst>
              </p:cNvPr>
              <p:cNvSpPr txBox="1"/>
              <p:nvPr/>
            </p:nvSpPr>
            <p:spPr>
              <a:xfrm>
                <a:off x="7346791" y="1892241"/>
                <a:ext cx="4180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6" name="Diagrama de flujo: proceso 55">
                <a:extLst>
                  <a:ext uri="{FF2B5EF4-FFF2-40B4-BE49-F238E27FC236}">
                    <a16:creationId xmlns:a16="http://schemas.microsoft.com/office/drawing/2014/main" id="{DAD93637-22DB-EDAD-2D85-1708B2119C72}"/>
                  </a:ext>
                </a:extLst>
              </p:cNvPr>
              <p:cNvSpPr/>
              <p:nvPr/>
            </p:nvSpPr>
            <p:spPr>
              <a:xfrm flipH="1">
                <a:off x="7250267" y="1983386"/>
                <a:ext cx="84906" cy="8490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EF6458AC-57B1-2F8A-E3AE-98FE99714EE3}"/>
              </a:ext>
            </a:extLst>
          </p:cNvPr>
          <p:cNvGrpSpPr/>
          <p:nvPr/>
        </p:nvGrpSpPr>
        <p:grpSpPr>
          <a:xfrm>
            <a:off x="9527373" y="4169773"/>
            <a:ext cx="1837102" cy="1534721"/>
            <a:chOff x="3988298" y="1726217"/>
            <a:chExt cx="1837102" cy="1534721"/>
          </a:xfrm>
        </p:grpSpPr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7E80FC1C-68AC-695E-BA76-472E53FA008D}"/>
                </a:ext>
              </a:extLst>
            </p:cNvPr>
            <p:cNvSpPr txBox="1"/>
            <p:nvPr/>
          </p:nvSpPr>
          <p:spPr>
            <a:xfrm>
              <a:off x="4060271" y="1726217"/>
              <a:ext cx="17651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noProof="1">
                  <a:solidFill>
                    <a:schemeClr val="bg2"/>
                  </a:solidFill>
                  <a:latin typeface="+mj-lt"/>
                </a:rPr>
                <a:t>Incremento de los puntos de alquiler de medios de transpote sostenibles</a:t>
              </a:r>
              <a:endParaRPr lang="en-US" sz="12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B9D2480B-0863-F9E7-AB7E-38B8D94B24B2}"/>
                </a:ext>
              </a:extLst>
            </p:cNvPr>
            <p:cNvGrpSpPr/>
            <p:nvPr/>
          </p:nvGrpSpPr>
          <p:grpSpPr>
            <a:xfrm>
              <a:off x="3988298" y="2614607"/>
              <a:ext cx="1689009" cy="646331"/>
              <a:chOff x="6279734" y="1892241"/>
              <a:chExt cx="1689009" cy="646331"/>
            </a:xfrm>
          </p:grpSpPr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ECB33919-1CBE-F294-3B91-0A1CCBC83C9C}"/>
                  </a:ext>
                </a:extLst>
              </p:cNvPr>
              <p:cNvSpPr txBox="1"/>
              <p:nvPr/>
            </p:nvSpPr>
            <p:spPr>
              <a:xfrm>
                <a:off x="6279734" y="1892241"/>
                <a:ext cx="98396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3600" b="1" dirty="0">
                    <a:solidFill>
                      <a:srgbClr val="404040"/>
                    </a:solidFill>
                    <a:latin typeface="+mj-lt"/>
                  </a:rPr>
                  <a:t>22%</a:t>
                </a:r>
                <a:endParaRPr lang="es-ES" sz="36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61" name="Conector recto 60">
                <a:extLst>
                  <a:ext uri="{FF2B5EF4-FFF2-40B4-BE49-F238E27FC236}">
                    <a16:creationId xmlns:a16="http://schemas.microsoft.com/office/drawing/2014/main" id="{4DE6AFDC-C703-C08E-AB74-4828BCCF8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925" y="1984813"/>
                <a:ext cx="0" cy="350179"/>
              </a:xfrm>
              <a:prstGeom prst="line">
                <a:avLst/>
              </a:prstGeom>
              <a:ln w="6350">
                <a:solidFill>
                  <a:srgbClr val="9C9E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D8E6E3F0-8FEF-1713-A938-C538D3754EC6}"/>
                  </a:ext>
                </a:extLst>
              </p:cNvPr>
              <p:cNvSpPr txBox="1"/>
              <p:nvPr/>
            </p:nvSpPr>
            <p:spPr>
              <a:xfrm>
                <a:off x="7263695" y="2182966"/>
                <a:ext cx="70504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8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8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8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8A7DDF80-E872-E38B-C246-407D7BFE3E4B}"/>
                  </a:ext>
                </a:extLst>
              </p:cNvPr>
              <p:cNvSpPr txBox="1"/>
              <p:nvPr/>
            </p:nvSpPr>
            <p:spPr>
              <a:xfrm>
                <a:off x="7346791" y="1892241"/>
                <a:ext cx="4180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r>
                  <a:rPr lang="es-ES" sz="2400" dirty="0">
                    <a:solidFill>
                      <a:srgbClr val="404040"/>
                    </a:solidFill>
                    <a:latin typeface="+mj-lt"/>
                  </a:rPr>
                  <a:t> 0</a:t>
                </a:r>
                <a:endParaRPr lang="es-ES" sz="2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74" name="Diagrama de flujo: proceso 73">
                <a:extLst>
                  <a:ext uri="{FF2B5EF4-FFF2-40B4-BE49-F238E27FC236}">
                    <a16:creationId xmlns:a16="http://schemas.microsoft.com/office/drawing/2014/main" id="{F0865A18-B8A5-8FAA-3569-3A7DBF1C19AB}"/>
                  </a:ext>
                </a:extLst>
              </p:cNvPr>
              <p:cNvSpPr/>
              <p:nvPr/>
            </p:nvSpPr>
            <p:spPr>
              <a:xfrm flipH="1">
                <a:off x="7250267" y="1983386"/>
                <a:ext cx="84906" cy="8490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2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Importancia de los cambios en las mejoras de la Movilidad Urbana Sostenible que has percibido en tu ciudad en los últimos dos años. </a:t>
            </a:r>
          </a:p>
        </p:txBody>
      </p:sp>
      <p:sp>
        <p:nvSpPr>
          <p:cNvPr id="68" name="Subtítulo 67">
            <a:extLst>
              <a:ext uri="{FF2B5EF4-FFF2-40B4-BE49-F238E27FC236}">
                <a16:creationId xmlns:a16="http://schemas.microsoft.com/office/drawing/2014/main" id="{11A83E31-E7AD-2302-A300-316FF2687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Sost19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55CCE6-45EB-CD01-3DA2-D5CF4D7D9190}"/>
              </a:ext>
            </a:extLst>
          </p:cNvPr>
          <p:cNvSpPr txBox="1"/>
          <p:nvPr/>
        </p:nvSpPr>
        <p:spPr>
          <a:xfrm>
            <a:off x="1320800" y="2430250"/>
            <a:ext cx="4192705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es-ES" dirty="0">
                <a:solidFill>
                  <a:schemeClr val="accent1"/>
                </a:solidFill>
              </a:rPr>
              <a:t>¿Cuál/es de las siguientes opciones estarías dispuesto/a </a:t>
            </a:r>
            <a:r>
              <a:rPr lang="es-ES" dirty="0" err="1">
                <a:solidFill>
                  <a:schemeClr val="accent1"/>
                </a:solidFill>
              </a:rPr>
              <a:t>a</a:t>
            </a:r>
            <a:r>
              <a:rPr lang="es-ES" dirty="0">
                <a:solidFill>
                  <a:schemeClr val="accent1"/>
                </a:solidFill>
              </a:rPr>
              <a:t> utilizar en tu día a día? </a:t>
            </a:r>
          </a:p>
          <a:p>
            <a:pPr algn="r"/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múltiple)</a:t>
            </a:r>
            <a:r>
              <a:rPr lang="es-ES" sz="1200" dirty="0">
                <a:solidFill>
                  <a:schemeClr val="accent1"/>
                </a:solidFill>
              </a:rPr>
              <a:t>  </a:t>
            </a:r>
            <a:endParaRPr lang="es-ES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17755C4-5DDA-915A-3175-505E676F0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041384"/>
              </p:ext>
            </p:extLst>
          </p:nvPr>
        </p:nvGraphicFramePr>
        <p:xfrm>
          <a:off x="580705" y="2723902"/>
          <a:ext cx="5324406" cy="2308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5" name="Grupo 134">
            <a:extLst>
              <a:ext uri="{FF2B5EF4-FFF2-40B4-BE49-F238E27FC236}">
                <a16:creationId xmlns:a16="http://schemas.microsoft.com/office/drawing/2014/main" id="{C2D49F8C-99D7-FE53-1781-86DC95FD3444}"/>
              </a:ext>
            </a:extLst>
          </p:cNvPr>
          <p:cNvGrpSpPr/>
          <p:nvPr/>
        </p:nvGrpSpPr>
        <p:grpSpPr>
          <a:xfrm>
            <a:off x="256408" y="4828956"/>
            <a:ext cx="5374734" cy="1307948"/>
            <a:chOff x="-124592" y="4828956"/>
            <a:chExt cx="5374734" cy="130794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BCF57F2-3C51-CD86-E4C8-03C3C0B481B2}"/>
                </a:ext>
              </a:extLst>
            </p:cNvPr>
            <p:cNvSpPr txBox="1"/>
            <p:nvPr/>
          </p:nvSpPr>
          <p:spPr>
            <a:xfrm>
              <a:off x="-124592" y="4828956"/>
              <a:ext cx="709586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4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(pp) 23/24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5E2DD5C-AAC2-B0E9-1888-C2189FEAE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341" y="5260770"/>
              <a:ext cx="536800" cy="5368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E8DFB58-E3B6-C240-956E-8218FDFC906C}"/>
                </a:ext>
              </a:extLst>
            </p:cNvPr>
            <p:cNvSpPr txBox="1"/>
            <p:nvPr/>
          </p:nvSpPr>
          <p:spPr>
            <a:xfrm>
              <a:off x="349626" y="5897760"/>
              <a:ext cx="97423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Transporte público</a:t>
              </a: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3B220AA-8D76-C8C2-37DD-1E4CCB2E8C45}"/>
                </a:ext>
              </a:extLst>
            </p:cNvPr>
            <p:cNvGrpSpPr/>
            <p:nvPr/>
          </p:nvGrpSpPr>
          <p:grpSpPr>
            <a:xfrm>
              <a:off x="590867" y="4896621"/>
              <a:ext cx="504507" cy="236378"/>
              <a:chOff x="1437259" y="4896621"/>
              <a:chExt cx="848232" cy="236378"/>
            </a:xfrm>
          </p:grpSpPr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CBE7FE9B-70DE-62EB-31DE-9A992B9C428C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63" name="Diagrama de flujo: proceso 62">
                <a:extLst>
                  <a:ext uri="{FF2B5EF4-FFF2-40B4-BE49-F238E27FC236}">
                    <a16:creationId xmlns:a16="http://schemas.microsoft.com/office/drawing/2014/main" id="{C4224442-9875-BC51-A023-ADC64F55A736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DCDF22E4-573C-8A5A-B607-AFBE6245BDF7}"/>
                </a:ext>
              </a:extLst>
            </p:cNvPr>
            <p:cNvGrpSpPr/>
            <p:nvPr/>
          </p:nvGrpSpPr>
          <p:grpSpPr>
            <a:xfrm>
              <a:off x="1600150" y="4896621"/>
              <a:ext cx="504507" cy="236378"/>
              <a:chOff x="1437259" y="4896621"/>
              <a:chExt cx="848232" cy="236378"/>
            </a:xfrm>
          </p:grpSpPr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7B6A8AE2-A6EF-5934-D813-706D56F3B2E5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70" name="Diagrama de flujo: proceso 69">
                <a:extLst>
                  <a:ext uri="{FF2B5EF4-FFF2-40B4-BE49-F238E27FC236}">
                    <a16:creationId xmlns:a16="http://schemas.microsoft.com/office/drawing/2014/main" id="{3E859829-6123-79DD-68B3-043F6EEDC62C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6BFDE54B-C766-B5B6-6EE3-F624E4E061C5}"/>
                </a:ext>
              </a:extLst>
            </p:cNvPr>
            <p:cNvGrpSpPr/>
            <p:nvPr/>
          </p:nvGrpSpPr>
          <p:grpSpPr>
            <a:xfrm>
              <a:off x="2609433" y="4896621"/>
              <a:ext cx="504507" cy="236378"/>
              <a:chOff x="1437259" y="4896621"/>
              <a:chExt cx="848232" cy="236378"/>
            </a:xfrm>
          </p:grpSpPr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B295E975-F1A6-9013-C9D9-0CDDABE25F52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-2</a:t>
                </a:r>
              </a:p>
            </p:txBody>
          </p:sp>
          <p:sp>
            <p:nvSpPr>
              <p:cNvPr id="80" name="Diagrama de flujo: proceso 79">
                <a:extLst>
                  <a:ext uri="{FF2B5EF4-FFF2-40B4-BE49-F238E27FC236}">
                    <a16:creationId xmlns:a16="http://schemas.microsoft.com/office/drawing/2014/main" id="{41C62D4A-3912-2F19-E896-2078F394AC32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173D476F-AEF0-78A4-F908-98E1A0035502}"/>
                </a:ext>
              </a:extLst>
            </p:cNvPr>
            <p:cNvGrpSpPr/>
            <p:nvPr/>
          </p:nvGrpSpPr>
          <p:grpSpPr>
            <a:xfrm>
              <a:off x="3618716" y="4896621"/>
              <a:ext cx="504507" cy="236378"/>
              <a:chOff x="1437259" y="4896621"/>
              <a:chExt cx="848232" cy="236378"/>
            </a:xfrm>
          </p:grpSpPr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3F6ED389-2D7E-8398-D82C-F71A1BEB9824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-4</a:t>
                </a:r>
              </a:p>
            </p:txBody>
          </p:sp>
          <p:sp>
            <p:nvSpPr>
              <p:cNvPr id="86" name="Diagrama de flujo: proceso 85">
                <a:extLst>
                  <a:ext uri="{FF2B5EF4-FFF2-40B4-BE49-F238E27FC236}">
                    <a16:creationId xmlns:a16="http://schemas.microsoft.com/office/drawing/2014/main" id="{51BD85ED-2478-9CDA-8061-A3B1789D85BB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" name="Grupo 86">
              <a:extLst>
                <a:ext uri="{FF2B5EF4-FFF2-40B4-BE49-F238E27FC236}">
                  <a16:creationId xmlns:a16="http://schemas.microsoft.com/office/drawing/2014/main" id="{DF33C001-6786-256F-9F47-CF6440DBB351}"/>
                </a:ext>
              </a:extLst>
            </p:cNvPr>
            <p:cNvGrpSpPr/>
            <p:nvPr/>
          </p:nvGrpSpPr>
          <p:grpSpPr>
            <a:xfrm>
              <a:off x="4627998" y="4896621"/>
              <a:ext cx="504507" cy="236378"/>
              <a:chOff x="1437259" y="4896621"/>
              <a:chExt cx="848232" cy="236378"/>
            </a:xfrm>
          </p:grpSpPr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4A51EA5C-B209-C70A-FFF2-54B20E31E20C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+2</a:t>
                </a:r>
              </a:p>
            </p:txBody>
          </p:sp>
          <p:sp>
            <p:nvSpPr>
              <p:cNvPr id="92" name="Diagrama de flujo: proceso 91">
                <a:extLst>
                  <a:ext uri="{FF2B5EF4-FFF2-40B4-BE49-F238E27FC236}">
                    <a16:creationId xmlns:a16="http://schemas.microsoft.com/office/drawing/2014/main" id="{677B9C6F-18F5-78E9-BA03-FD4B3896451D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A779000F-0D7C-D615-4E99-9A1C76F91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8614" y="5260770"/>
              <a:ext cx="536800" cy="536800"/>
            </a:xfrm>
            <a:prstGeom prst="rect">
              <a:avLst/>
            </a:prstGeom>
          </p:spPr>
        </p:pic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69805A3F-CA88-D0B7-A573-E61503C4F4B0}"/>
                </a:ext>
              </a:extLst>
            </p:cNvPr>
            <p:cNvSpPr txBox="1"/>
            <p:nvPr/>
          </p:nvSpPr>
          <p:spPr>
            <a:xfrm>
              <a:off x="1442374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Bicicleta</a:t>
              </a:r>
            </a:p>
          </p:txBody>
        </p:sp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9F665464-A444-3FE0-38AE-7659A957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6609" y="5260770"/>
              <a:ext cx="536800" cy="536800"/>
            </a:xfrm>
            <a:prstGeom prst="rect">
              <a:avLst/>
            </a:prstGeom>
          </p:spPr>
        </p:pic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520C6407-7785-CC86-CAC4-6176EE37812F}"/>
                </a:ext>
              </a:extLst>
            </p:cNvPr>
            <p:cNvSpPr txBox="1"/>
            <p:nvPr/>
          </p:nvSpPr>
          <p:spPr>
            <a:xfrm>
              <a:off x="2450369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Coche / moto  eléctrico</a:t>
              </a:r>
            </a:p>
          </p:txBody>
        </p:sp>
        <p:pic>
          <p:nvPicPr>
            <p:cNvPr id="111" name="Imagen 110">
              <a:extLst>
                <a:ext uri="{FF2B5EF4-FFF2-40B4-BE49-F238E27FC236}">
                  <a16:creationId xmlns:a16="http://schemas.microsoft.com/office/drawing/2014/main" id="{77EB90AA-9295-5C45-0D19-61A13B982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66724" y="5260770"/>
              <a:ext cx="536800" cy="536800"/>
            </a:xfrm>
            <a:prstGeom prst="rect">
              <a:avLst/>
            </a:prstGeom>
          </p:spPr>
        </p:pic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D232F7EF-6BB6-64EC-96CA-2DDAF4B425DC}"/>
                </a:ext>
              </a:extLst>
            </p:cNvPr>
            <p:cNvSpPr txBox="1"/>
            <p:nvPr/>
          </p:nvSpPr>
          <p:spPr>
            <a:xfrm>
              <a:off x="3450484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Patinete eléctrico</a:t>
              </a:r>
            </a:p>
          </p:txBody>
        </p:sp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7AD2841C-116A-30CE-03BC-CEE81BD68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7102" y="5260770"/>
              <a:ext cx="536800" cy="536800"/>
            </a:xfrm>
            <a:prstGeom prst="rect">
              <a:avLst/>
            </a:prstGeom>
          </p:spPr>
        </p:pic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06A1D9D8-2886-5DE8-9D1B-F7222604C975}"/>
                </a:ext>
              </a:extLst>
            </p:cNvPr>
            <p:cNvSpPr txBox="1"/>
            <p:nvPr/>
          </p:nvSpPr>
          <p:spPr>
            <a:xfrm>
              <a:off x="4480862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Ninguna</a:t>
              </a:r>
            </a:p>
          </p:txBody>
        </p:sp>
      </p:grp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B0D41A10-A4FB-77D5-15DF-CAC655676CEA}"/>
              </a:ext>
            </a:extLst>
          </p:cNvPr>
          <p:cNvSpPr txBox="1"/>
          <p:nvPr/>
        </p:nvSpPr>
        <p:spPr>
          <a:xfrm>
            <a:off x="7286136" y="2430250"/>
            <a:ext cx="4192705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es-ES" dirty="0">
                <a:solidFill>
                  <a:schemeClr val="accent1"/>
                </a:solidFill>
              </a:rPr>
              <a:t>¿Qué barreras o dificultades encuentras para utilizar medios de transporte sostenible en tu día a día? </a:t>
            </a:r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múltiple) 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37" name="Gráfico 136">
            <a:extLst>
              <a:ext uri="{FF2B5EF4-FFF2-40B4-BE49-F238E27FC236}">
                <a16:creationId xmlns:a16="http://schemas.microsoft.com/office/drawing/2014/main" id="{52A7B69C-F388-D7B5-BAA7-DC4612038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890831"/>
              </p:ext>
            </p:extLst>
          </p:nvPr>
        </p:nvGraphicFramePr>
        <p:xfrm>
          <a:off x="6546041" y="2723902"/>
          <a:ext cx="5324406" cy="2308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38" name="Grupo 137">
            <a:extLst>
              <a:ext uri="{FF2B5EF4-FFF2-40B4-BE49-F238E27FC236}">
                <a16:creationId xmlns:a16="http://schemas.microsoft.com/office/drawing/2014/main" id="{200C0142-C1DF-32BD-2904-B8CD42368DFE}"/>
              </a:ext>
            </a:extLst>
          </p:cNvPr>
          <p:cNvGrpSpPr/>
          <p:nvPr/>
        </p:nvGrpSpPr>
        <p:grpSpPr>
          <a:xfrm>
            <a:off x="6695962" y="4896621"/>
            <a:ext cx="4900516" cy="1240283"/>
            <a:chOff x="349626" y="4896621"/>
            <a:chExt cx="4900516" cy="1240283"/>
          </a:xfrm>
        </p:grpSpPr>
        <p:pic>
          <p:nvPicPr>
            <p:cNvPr id="140" name="Imagen 139">
              <a:extLst>
                <a:ext uri="{FF2B5EF4-FFF2-40B4-BE49-F238E27FC236}">
                  <a16:creationId xmlns:a16="http://schemas.microsoft.com/office/drawing/2014/main" id="{3E420D98-1E40-AE5D-0406-FC63DFFDE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341" y="5260770"/>
              <a:ext cx="536800" cy="536800"/>
            </a:xfrm>
            <a:prstGeom prst="rect">
              <a:avLst/>
            </a:prstGeom>
          </p:spPr>
        </p:pic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EF2EEE53-407C-E64B-CDFE-C34547A50B94}"/>
                </a:ext>
              </a:extLst>
            </p:cNvPr>
            <p:cNvSpPr txBox="1"/>
            <p:nvPr/>
          </p:nvSpPr>
          <p:spPr>
            <a:xfrm>
              <a:off x="349626" y="5897760"/>
              <a:ext cx="97423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Distancia a recorrer</a:t>
              </a:r>
            </a:p>
          </p:txBody>
        </p:sp>
        <p:grpSp>
          <p:nvGrpSpPr>
            <p:cNvPr id="142" name="Grupo 141">
              <a:extLst>
                <a:ext uri="{FF2B5EF4-FFF2-40B4-BE49-F238E27FC236}">
                  <a16:creationId xmlns:a16="http://schemas.microsoft.com/office/drawing/2014/main" id="{AE252C69-37CF-033D-CF11-B2F62321F088}"/>
                </a:ext>
              </a:extLst>
            </p:cNvPr>
            <p:cNvGrpSpPr/>
            <p:nvPr/>
          </p:nvGrpSpPr>
          <p:grpSpPr>
            <a:xfrm>
              <a:off x="590867" y="4896621"/>
              <a:ext cx="504507" cy="236378"/>
              <a:chOff x="1437259" y="4896621"/>
              <a:chExt cx="848232" cy="236378"/>
            </a:xfrm>
          </p:grpSpPr>
          <p:sp>
            <p:nvSpPr>
              <p:cNvPr id="171" name="CuadroTexto 170">
                <a:extLst>
                  <a:ext uri="{FF2B5EF4-FFF2-40B4-BE49-F238E27FC236}">
                    <a16:creationId xmlns:a16="http://schemas.microsoft.com/office/drawing/2014/main" id="{0F78A97D-FB90-BF5D-EC0D-99531C0C4268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72" name="Diagrama de flujo: proceso 171">
                <a:extLst>
                  <a:ext uri="{FF2B5EF4-FFF2-40B4-BE49-F238E27FC236}">
                    <a16:creationId xmlns:a16="http://schemas.microsoft.com/office/drawing/2014/main" id="{07EC20D0-0DB4-2698-6335-F36AEAB9DDFD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3" name="Grupo 142">
              <a:extLst>
                <a:ext uri="{FF2B5EF4-FFF2-40B4-BE49-F238E27FC236}">
                  <a16:creationId xmlns:a16="http://schemas.microsoft.com/office/drawing/2014/main" id="{B15703DA-4AB5-431D-42A4-CD0D0C3BEB54}"/>
                </a:ext>
              </a:extLst>
            </p:cNvPr>
            <p:cNvGrpSpPr/>
            <p:nvPr/>
          </p:nvGrpSpPr>
          <p:grpSpPr>
            <a:xfrm>
              <a:off x="1600150" y="4896621"/>
              <a:ext cx="504507" cy="236378"/>
              <a:chOff x="1437259" y="4896621"/>
              <a:chExt cx="848232" cy="236378"/>
            </a:xfrm>
          </p:grpSpPr>
          <p:sp>
            <p:nvSpPr>
              <p:cNvPr id="169" name="CuadroTexto 168">
                <a:extLst>
                  <a:ext uri="{FF2B5EF4-FFF2-40B4-BE49-F238E27FC236}">
                    <a16:creationId xmlns:a16="http://schemas.microsoft.com/office/drawing/2014/main" id="{3BA0DAC7-37A1-8AAE-33D5-121F9FEC9293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-5</a:t>
                </a:r>
              </a:p>
            </p:txBody>
          </p:sp>
          <p:sp>
            <p:nvSpPr>
              <p:cNvPr id="170" name="Diagrama de flujo: proceso 169">
                <a:extLst>
                  <a:ext uri="{FF2B5EF4-FFF2-40B4-BE49-F238E27FC236}">
                    <a16:creationId xmlns:a16="http://schemas.microsoft.com/office/drawing/2014/main" id="{1876FF8D-DE19-F003-BBDC-F7061022957C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4" name="Grupo 143">
              <a:extLst>
                <a:ext uri="{FF2B5EF4-FFF2-40B4-BE49-F238E27FC236}">
                  <a16:creationId xmlns:a16="http://schemas.microsoft.com/office/drawing/2014/main" id="{4AF7D91D-4453-CD91-49E7-5AF206434B7E}"/>
                </a:ext>
              </a:extLst>
            </p:cNvPr>
            <p:cNvGrpSpPr/>
            <p:nvPr/>
          </p:nvGrpSpPr>
          <p:grpSpPr>
            <a:xfrm>
              <a:off x="2609433" y="4896621"/>
              <a:ext cx="504507" cy="236378"/>
              <a:chOff x="1437259" y="4896621"/>
              <a:chExt cx="848232" cy="236378"/>
            </a:xfrm>
          </p:grpSpPr>
          <p:sp>
            <p:nvSpPr>
              <p:cNvPr id="166" name="CuadroTexto 165">
                <a:extLst>
                  <a:ext uri="{FF2B5EF4-FFF2-40B4-BE49-F238E27FC236}">
                    <a16:creationId xmlns:a16="http://schemas.microsoft.com/office/drawing/2014/main" id="{E6F860B3-2233-CDC0-4DCC-7931C7EFD2D9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67" name="Diagrama de flujo: proceso 166">
                <a:extLst>
                  <a:ext uri="{FF2B5EF4-FFF2-40B4-BE49-F238E27FC236}">
                    <a16:creationId xmlns:a16="http://schemas.microsoft.com/office/drawing/2014/main" id="{87681459-2080-0A6F-A787-3B895EF4282F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id="{02AE67DC-2AFC-B317-8E61-16A1458C4D7F}"/>
                </a:ext>
              </a:extLst>
            </p:cNvPr>
            <p:cNvGrpSpPr/>
            <p:nvPr/>
          </p:nvGrpSpPr>
          <p:grpSpPr>
            <a:xfrm>
              <a:off x="3618716" y="4896621"/>
              <a:ext cx="504507" cy="236378"/>
              <a:chOff x="1437259" y="4896621"/>
              <a:chExt cx="848232" cy="236378"/>
            </a:xfrm>
          </p:grpSpPr>
          <p:sp>
            <p:nvSpPr>
              <p:cNvPr id="164" name="CuadroTexto 163">
                <a:extLst>
                  <a:ext uri="{FF2B5EF4-FFF2-40B4-BE49-F238E27FC236}">
                    <a16:creationId xmlns:a16="http://schemas.microsoft.com/office/drawing/2014/main" id="{F3D908DD-0BC3-930E-886C-C645FA8FB583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-2</a:t>
                </a:r>
              </a:p>
            </p:txBody>
          </p:sp>
          <p:sp>
            <p:nvSpPr>
              <p:cNvPr id="165" name="Diagrama de flujo: proceso 164">
                <a:extLst>
                  <a:ext uri="{FF2B5EF4-FFF2-40B4-BE49-F238E27FC236}">
                    <a16:creationId xmlns:a16="http://schemas.microsoft.com/office/drawing/2014/main" id="{53CC59AB-C8EC-207F-81CF-8EC3D1828215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6" name="Grupo 145">
              <a:extLst>
                <a:ext uri="{FF2B5EF4-FFF2-40B4-BE49-F238E27FC236}">
                  <a16:creationId xmlns:a16="http://schemas.microsoft.com/office/drawing/2014/main" id="{339A6ADA-D52E-1652-3126-848EE53122AC}"/>
                </a:ext>
              </a:extLst>
            </p:cNvPr>
            <p:cNvGrpSpPr/>
            <p:nvPr/>
          </p:nvGrpSpPr>
          <p:grpSpPr>
            <a:xfrm>
              <a:off x="4627998" y="4896621"/>
              <a:ext cx="504507" cy="236378"/>
              <a:chOff x="1437259" y="4896621"/>
              <a:chExt cx="848232" cy="236378"/>
            </a:xfrm>
          </p:grpSpPr>
          <p:sp>
            <p:nvSpPr>
              <p:cNvPr id="162" name="CuadroTexto 161">
                <a:extLst>
                  <a:ext uri="{FF2B5EF4-FFF2-40B4-BE49-F238E27FC236}">
                    <a16:creationId xmlns:a16="http://schemas.microsoft.com/office/drawing/2014/main" id="{6D5AF315-CF5A-B1C1-F9A4-6EB6A2E8A17D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4823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63" name="Diagrama de flujo: proceso 162">
                <a:extLst>
                  <a:ext uri="{FF2B5EF4-FFF2-40B4-BE49-F238E27FC236}">
                    <a16:creationId xmlns:a16="http://schemas.microsoft.com/office/drawing/2014/main" id="{FF7596F0-87EE-CD40-3529-2DE6783B964C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47" name="Imagen 146">
              <a:extLst>
                <a:ext uri="{FF2B5EF4-FFF2-40B4-BE49-F238E27FC236}">
                  <a16:creationId xmlns:a16="http://schemas.microsoft.com/office/drawing/2014/main" id="{DFED313A-7EC4-1444-5118-9BEE870E2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8614" y="5260770"/>
              <a:ext cx="536800" cy="536800"/>
            </a:xfrm>
            <a:prstGeom prst="rect">
              <a:avLst/>
            </a:prstGeom>
          </p:spPr>
        </p:pic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47215CE7-C87D-6BCB-F416-C2C9C782D9E0}"/>
                </a:ext>
              </a:extLst>
            </p:cNvPr>
            <p:cNvSpPr txBox="1"/>
            <p:nvPr/>
          </p:nvSpPr>
          <p:spPr>
            <a:xfrm>
              <a:off x="1203659" y="5897760"/>
              <a:ext cx="124671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Infraestructuras inadecuadas</a:t>
              </a:r>
            </a:p>
          </p:txBody>
        </p:sp>
        <p:pic>
          <p:nvPicPr>
            <p:cNvPr id="149" name="Imagen 148">
              <a:extLst>
                <a:ext uri="{FF2B5EF4-FFF2-40B4-BE49-F238E27FC236}">
                  <a16:creationId xmlns:a16="http://schemas.microsoft.com/office/drawing/2014/main" id="{7CEC6342-7A07-5FF6-795F-BEFFD55F9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78" b="98667" l="889" r="97778">
                          <a14:foregroundMark x1="37778" y1="6667" x2="37778" y2="6667"/>
                          <a14:foregroundMark x1="63111" y1="2222" x2="63111" y2="2222"/>
                          <a14:foregroundMark x1="60889" y1="21778" x2="60889" y2="21778"/>
                          <a14:foregroundMark x1="52444" y1="7111" x2="52444" y2="7111"/>
                          <a14:foregroundMark x1="65333" y1="43111" x2="65333" y2="43111"/>
                          <a14:foregroundMark x1="68444" y1="36889" x2="68444" y2="36889"/>
                          <a14:foregroundMark x1="68889" y1="32000" x2="68889" y2="32000"/>
                          <a14:foregroundMark x1="69333" y1="64444" x2="69333" y2="64444"/>
                          <a14:foregroundMark x1="94222" y1="70222" x2="94222" y2="70222"/>
                          <a14:foregroundMark x1="97778" y1="76000" x2="97778" y2="76000"/>
                          <a14:foregroundMark x1="87111" y1="92889" x2="87111" y2="92889"/>
                          <a14:foregroundMark x1="79111" y1="99111" x2="79111" y2="99111"/>
                          <a14:foregroundMark x1="80000" y1="92444" x2="80000" y2="92444"/>
                          <a14:foregroundMark x1="70222" y1="72000" x2="70222" y2="72000"/>
                          <a14:foregroundMark x1="64000" y1="72000" x2="64000" y2="72000"/>
                          <a14:foregroundMark x1="59111" y1="70667" x2="59111" y2="70667"/>
                          <a14:foregroundMark x1="45333" y1="76444" x2="45333" y2="76444"/>
                          <a14:foregroundMark x1="53333" y1="88000" x2="53333" y2="88000"/>
                          <a14:foregroundMark x1="37333" y1="63111" x2="37333" y2="63111"/>
                          <a14:foregroundMark x1="29778" y1="63111" x2="29778" y2="63111"/>
                          <a14:foregroundMark x1="25333" y1="50222" x2="25333" y2="50222"/>
                          <a14:foregroundMark x1="4000" y1="64444" x2="4000" y2="64444"/>
                          <a14:foregroundMark x1="5333" y1="72000" x2="5333" y2="72000"/>
                          <a14:foregroundMark x1="889" y1="68889" x2="889" y2="68889"/>
                          <a14:foregroundMark x1="10667" y1="90222" x2="10667" y2="90222"/>
                          <a14:foregroundMark x1="18667" y1="92000" x2="18667" y2="9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6609" y="5260770"/>
              <a:ext cx="536800" cy="536800"/>
            </a:xfrm>
            <a:prstGeom prst="rect">
              <a:avLst/>
            </a:prstGeom>
          </p:spPr>
        </p:pic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F4799D34-0694-F4A8-BC13-B64DBBC26A55}"/>
                </a:ext>
              </a:extLst>
            </p:cNvPr>
            <p:cNvSpPr txBox="1"/>
            <p:nvPr/>
          </p:nvSpPr>
          <p:spPr>
            <a:xfrm>
              <a:off x="2411888" y="5897760"/>
              <a:ext cx="846242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Seguridad</a:t>
              </a:r>
            </a:p>
          </p:txBody>
        </p:sp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id="{8BCD5687-71AE-CBCA-1F63-EE1718FE2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66724" y="5260770"/>
              <a:ext cx="536800" cy="536800"/>
            </a:xfrm>
            <a:prstGeom prst="rect">
              <a:avLst/>
            </a:prstGeom>
          </p:spPr>
        </p:pic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CF90C6D6-5807-C614-4304-C7240EFBC5B7}"/>
                </a:ext>
              </a:extLst>
            </p:cNvPr>
            <p:cNvSpPr txBox="1"/>
            <p:nvPr/>
          </p:nvSpPr>
          <p:spPr>
            <a:xfrm>
              <a:off x="3450484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Precio</a:t>
              </a:r>
            </a:p>
          </p:txBody>
        </p:sp>
        <p:pic>
          <p:nvPicPr>
            <p:cNvPr id="160" name="Imagen 159">
              <a:extLst>
                <a:ext uri="{FF2B5EF4-FFF2-40B4-BE49-F238E27FC236}">
                  <a16:creationId xmlns:a16="http://schemas.microsoft.com/office/drawing/2014/main" id="{601214A4-255C-DB27-A4BC-82699A209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7102" y="5260770"/>
              <a:ext cx="536800" cy="536800"/>
            </a:xfrm>
            <a:prstGeom prst="rect">
              <a:avLst/>
            </a:prstGeom>
          </p:spPr>
        </p:pic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1B3C7A61-D766-48A2-9F3B-996760CA0124}"/>
                </a:ext>
              </a:extLst>
            </p:cNvPr>
            <p:cNvSpPr txBox="1"/>
            <p:nvPr/>
          </p:nvSpPr>
          <p:spPr>
            <a:xfrm>
              <a:off x="4480862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5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Ninguna</a:t>
              </a:r>
            </a:p>
          </p:txBody>
        </p:sp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5E8082B6-3B33-FDDF-E949-5A0A6B6AAE68}"/>
              </a:ext>
            </a:extLst>
          </p:cNvPr>
          <p:cNvGrpSpPr/>
          <p:nvPr/>
        </p:nvGrpSpPr>
        <p:grpSpPr>
          <a:xfrm>
            <a:off x="455944" y="1008063"/>
            <a:ext cx="8425516" cy="1714500"/>
            <a:chOff x="2662937" y="2630767"/>
            <a:chExt cx="8425516" cy="1714500"/>
          </a:xfrm>
        </p:grpSpPr>
        <p:sp>
          <p:nvSpPr>
            <p:cNvPr id="174" name="Rounded Rectangle 12" hidden="1">
              <a:extLst>
                <a:ext uri="{FF2B5EF4-FFF2-40B4-BE49-F238E27FC236}">
                  <a16:creationId xmlns:a16="http://schemas.microsoft.com/office/drawing/2014/main" id="{52297650-F6FA-3609-645E-05BA5285FFF0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F816BF73-75CC-D1C3-226A-80EA692FC3FB}"/>
                </a:ext>
              </a:extLst>
            </p:cNvPr>
            <p:cNvGrpSpPr/>
            <p:nvPr/>
          </p:nvGrpSpPr>
          <p:grpSpPr>
            <a:xfrm>
              <a:off x="3039794" y="2799121"/>
              <a:ext cx="8048659" cy="715496"/>
              <a:chOff x="8004213" y="1361991"/>
              <a:chExt cx="8048659" cy="715496"/>
            </a:xfrm>
          </p:grpSpPr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7AACD32E-3039-EA93-9F98-6F541D0DFC9C}"/>
                  </a:ext>
                </a:extLst>
              </p:cNvPr>
              <p:cNvSpPr txBox="1"/>
              <p:nvPr/>
            </p:nvSpPr>
            <p:spPr>
              <a:xfrm>
                <a:off x="8713171" y="1361991"/>
                <a:ext cx="733970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800" b="1" dirty="0">
                    <a:solidFill>
                      <a:schemeClr val="accent1"/>
                    </a:solidFill>
                    <a:latin typeface="+mj-lt"/>
                  </a:rPr>
                  <a:t>4</a:t>
                </a: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de cada 10  </a:t>
                </a:r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se ha planteado el cambio de un transporte privado de combustión por el uso de algún medio de transporte de movilidad urbana como la bicicleta o el patinete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177" name="Grupo 176">
                <a:extLst>
                  <a:ext uri="{FF2B5EF4-FFF2-40B4-BE49-F238E27FC236}">
                    <a16:creationId xmlns:a16="http://schemas.microsoft.com/office/drawing/2014/main" id="{7CC2B474-2B71-6874-50BD-B7219E253893}"/>
                  </a:ext>
                </a:extLst>
              </p:cNvPr>
              <p:cNvGrpSpPr/>
              <p:nvPr/>
            </p:nvGrpSpPr>
            <p:grpSpPr>
              <a:xfrm>
                <a:off x="8004213" y="1443753"/>
                <a:ext cx="2682051" cy="633734"/>
                <a:chOff x="7268607" y="942021"/>
                <a:chExt cx="2682051" cy="633734"/>
              </a:xfrm>
            </p:grpSpPr>
            <p:pic>
              <p:nvPicPr>
                <p:cNvPr id="178" name="Gráfico 10">
                  <a:extLst>
                    <a:ext uri="{FF2B5EF4-FFF2-40B4-BE49-F238E27FC236}">
                      <a16:creationId xmlns:a16="http://schemas.microsoft.com/office/drawing/2014/main" id="{41B75FE7-6DA1-8641-2CD2-BC685EFB88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413726" y="1063053"/>
                  <a:ext cx="343496" cy="377384"/>
                </a:xfrm>
                <a:prstGeom prst="rect">
                  <a:avLst/>
                </a:prstGeom>
              </p:spPr>
            </p:pic>
            <p:sp>
              <p:nvSpPr>
                <p:cNvPr id="179" name="Elipse 178">
                  <a:extLst>
                    <a:ext uri="{FF2B5EF4-FFF2-40B4-BE49-F238E27FC236}">
                      <a16:creationId xmlns:a16="http://schemas.microsoft.com/office/drawing/2014/main" id="{0716685E-3098-E7CA-3BF5-7FC958A4F9C3}"/>
                    </a:ext>
                  </a:extLst>
                </p:cNvPr>
                <p:cNvSpPr/>
                <p:nvPr/>
              </p:nvSpPr>
              <p:spPr>
                <a:xfrm>
                  <a:off x="7268607" y="942021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180" name="Conector recto 179">
                  <a:extLst>
                    <a:ext uri="{FF2B5EF4-FFF2-40B4-BE49-F238E27FC236}">
                      <a16:creationId xmlns:a16="http://schemas.microsoft.com/office/drawing/2014/main" id="{717E31F2-588F-9BA5-A0B2-520FAB988B48}"/>
                    </a:ext>
                  </a:extLst>
                </p:cNvPr>
                <p:cNvCxnSpPr>
                  <a:cxnSpLocks/>
                  <a:stCxn id="179" idx="6"/>
                </p:cNvCxnSpPr>
                <p:nvPr/>
              </p:nvCxnSpPr>
              <p:spPr>
                <a:xfrm>
                  <a:off x="7902341" y="1258888"/>
                  <a:ext cx="2048317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Rectángulo 180">
                  <a:extLst>
                    <a:ext uri="{FF2B5EF4-FFF2-40B4-BE49-F238E27FC236}">
                      <a16:creationId xmlns:a16="http://schemas.microsoft.com/office/drawing/2014/main" id="{94BB7483-DDAA-97C2-8DA1-FFBECCC3AE02}"/>
                    </a:ext>
                  </a:extLst>
                </p:cNvPr>
                <p:cNvSpPr/>
                <p:nvPr/>
              </p:nvSpPr>
              <p:spPr>
                <a:xfrm>
                  <a:off x="9874128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453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1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13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13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13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13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13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Chart bld="category"/>
        </p:bldSub>
      </p:bldGraphic>
      <p:bldP spid="136" grpId="0"/>
      <p:bldGraphic spid="137" grpId="0" uiExpand="1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Opinión medidas renovación parque vehículos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E34DECC4-76FF-065C-9D3E-BFD32D17F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¿Cuál de las siguientes propuestas sería más efectiva para acelerar la renovación del parque actual de vehículos hacia opciones más sostenibles? </a:t>
            </a:r>
            <a:r>
              <a:rPr lang="es-ES" sz="1400" b="0" dirty="0"/>
              <a:t>(Respuesta única)</a:t>
            </a:r>
            <a:endParaRPr lang="es-ES" b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Sost20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FC2EA35-A885-171F-37D8-32AE98758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371790"/>
              </p:ext>
            </p:extLst>
          </p:nvPr>
        </p:nvGraphicFramePr>
        <p:xfrm>
          <a:off x="4537182" y="1835302"/>
          <a:ext cx="6930918" cy="447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3" name="Grupo 122">
            <a:extLst>
              <a:ext uri="{FF2B5EF4-FFF2-40B4-BE49-F238E27FC236}">
                <a16:creationId xmlns:a16="http://schemas.microsoft.com/office/drawing/2014/main" id="{F7CDA09D-46D9-81F0-44DE-14D9127E67E6}"/>
              </a:ext>
            </a:extLst>
          </p:cNvPr>
          <p:cNvGrpSpPr/>
          <p:nvPr/>
        </p:nvGrpSpPr>
        <p:grpSpPr>
          <a:xfrm>
            <a:off x="158750" y="2102817"/>
            <a:ext cx="3896563" cy="3952880"/>
            <a:chOff x="-574675" y="2102817"/>
            <a:chExt cx="3896563" cy="3952880"/>
          </a:xfrm>
        </p:grpSpPr>
        <p:sp>
          <p:nvSpPr>
            <p:cNvPr id="79" name="TextBox 26">
              <a:extLst>
                <a:ext uri="{FF2B5EF4-FFF2-40B4-BE49-F238E27FC236}">
                  <a16:creationId xmlns:a16="http://schemas.microsoft.com/office/drawing/2014/main" id="{0A3E6283-FEDF-B317-5AA0-16CD7438D727}"/>
                </a:ext>
              </a:extLst>
            </p:cNvPr>
            <p:cNvSpPr txBox="1"/>
            <p:nvPr/>
          </p:nvSpPr>
          <p:spPr>
            <a:xfrm>
              <a:off x="-574675" y="4920413"/>
              <a:ext cx="389656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t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Desarrollo de mercados de segunda mano certificados para garantizar la calidad y sostenibilidad de los vehículos usados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D1B3B858-5249-B1FA-E551-AB82FF375260}"/>
                </a:ext>
              </a:extLst>
            </p:cNvPr>
            <p:cNvGrpSpPr/>
            <p:nvPr/>
          </p:nvGrpSpPr>
          <p:grpSpPr>
            <a:xfrm>
              <a:off x="-574675" y="2102817"/>
              <a:ext cx="3820363" cy="3952880"/>
              <a:chOff x="-498475" y="2102817"/>
              <a:chExt cx="3820363" cy="3952880"/>
            </a:xfrm>
          </p:grpSpPr>
          <p:sp>
            <p:nvSpPr>
              <p:cNvPr id="64" name="TextBox 26">
                <a:extLst>
                  <a:ext uri="{FF2B5EF4-FFF2-40B4-BE49-F238E27FC236}">
                    <a16:creationId xmlns:a16="http://schemas.microsoft.com/office/drawing/2014/main" id="{AFE15F5A-AD05-B356-0C5E-904A5FCCCC4F}"/>
                  </a:ext>
                </a:extLst>
              </p:cNvPr>
              <p:cNvSpPr txBox="1"/>
              <p:nvPr/>
            </p:nvSpPr>
            <p:spPr>
              <a:xfrm>
                <a:off x="936625" y="2807216"/>
                <a:ext cx="238526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Mejoras en la infraestructura de carga para vehículos eléctricos</a:t>
                </a:r>
                <a:endParaRPr lang="en-US" sz="11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71" name="TextBox 26">
                <a:extLst>
                  <a:ext uri="{FF2B5EF4-FFF2-40B4-BE49-F238E27FC236}">
                    <a16:creationId xmlns:a16="http://schemas.microsoft.com/office/drawing/2014/main" id="{8F2D1265-3788-98B7-935C-9225C75F610E}"/>
                  </a:ext>
                </a:extLst>
              </p:cNvPr>
              <p:cNvSpPr txBox="1"/>
              <p:nvPr/>
            </p:nvSpPr>
            <p:spPr>
              <a:xfrm>
                <a:off x="936625" y="2102817"/>
                <a:ext cx="238526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Incentivos fiscales para la compra de vehículos eléctricos o híbridos</a:t>
                </a:r>
              </a:p>
            </p:txBody>
          </p:sp>
          <p:sp>
            <p:nvSpPr>
              <p:cNvPr id="72" name="TextBox 26">
                <a:extLst>
                  <a:ext uri="{FF2B5EF4-FFF2-40B4-BE49-F238E27FC236}">
                    <a16:creationId xmlns:a16="http://schemas.microsoft.com/office/drawing/2014/main" id="{DE99C477-5F41-A34D-2578-DEAE651FEE2A}"/>
                  </a:ext>
                </a:extLst>
              </p:cNvPr>
              <p:cNvSpPr txBox="1"/>
              <p:nvPr/>
            </p:nvSpPr>
            <p:spPr>
              <a:xfrm>
                <a:off x="73025" y="3511615"/>
                <a:ext cx="324886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Subvenciones directas para el achatarramiento de vehículos antiguos</a:t>
                </a:r>
              </a:p>
            </p:txBody>
          </p:sp>
          <p:sp>
            <p:nvSpPr>
              <p:cNvPr id="73" name="TextBox 26">
                <a:extLst>
                  <a:ext uri="{FF2B5EF4-FFF2-40B4-BE49-F238E27FC236}">
                    <a16:creationId xmlns:a16="http://schemas.microsoft.com/office/drawing/2014/main" id="{F01BF69A-9DEE-E672-C75D-04A1C2129CC7}"/>
                  </a:ext>
                </a:extLst>
              </p:cNvPr>
              <p:cNvSpPr txBox="1"/>
              <p:nvPr/>
            </p:nvSpPr>
            <p:spPr>
              <a:xfrm>
                <a:off x="-498475" y="4216014"/>
                <a:ext cx="382036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Educación sobre los beneficios de la movilidad sostenible y el impacto ambiental de los vehículos de combustión</a:t>
                </a:r>
                <a:endParaRPr lang="en-US" sz="11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76" name="TextBox 26">
                <a:extLst>
                  <a:ext uri="{FF2B5EF4-FFF2-40B4-BE49-F238E27FC236}">
                    <a16:creationId xmlns:a16="http://schemas.microsoft.com/office/drawing/2014/main" id="{38930177-1ABA-50B1-C6B8-5AED0DB61432}"/>
                  </a:ext>
                </a:extLst>
              </p:cNvPr>
              <p:cNvSpPr txBox="1"/>
              <p:nvPr/>
            </p:nvSpPr>
            <p:spPr>
              <a:xfrm>
                <a:off x="-107265" y="5624810"/>
                <a:ext cx="342915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Restricciones de circulación para vehículos con altas emisiones en zonas urbanas</a:t>
                </a:r>
                <a:endParaRPr lang="en-US" sz="1100" noProof="1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B70B8A6-8912-AB9C-6A82-22025DF273C4}"/>
              </a:ext>
            </a:extLst>
          </p:cNvPr>
          <p:cNvGrpSpPr/>
          <p:nvPr/>
        </p:nvGrpSpPr>
        <p:grpSpPr>
          <a:xfrm>
            <a:off x="4134498" y="2102817"/>
            <a:ext cx="430886" cy="3993800"/>
            <a:chOff x="4134498" y="2102817"/>
            <a:chExt cx="430886" cy="39938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4A92834-9C20-518A-446C-5D6433CEC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4498" y="2102817"/>
              <a:ext cx="430886" cy="430886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AC99EDAF-7317-FC28-F854-ECCD93736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4498" y="2815400"/>
              <a:ext cx="430886" cy="430886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E3F2A18A-639D-638F-6D3B-FDAB77D7F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4498" y="3527983"/>
              <a:ext cx="430886" cy="430886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22A53B1-8303-E906-D48A-333E4A8F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4498" y="4240566"/>
              <a:ext cx="430886" cy="430886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554697D7-683A-B2DA-3EE7-B5A5313A0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4498" y="4953149"/>
              <a:ext cx="430886" cy="43088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42DD5DF7-FBC5-DC29-AE6A-FE15151E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4498" y="5665731"/>
              <a:ext cx="430886" cy="43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2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32D66FA9-249C-593A-7346-D5CEB6B4B040}"/>
              </a:ext>
            </a:extLst>
          </p:cNvPr>
          <p:cNvSpPr txBox="1"/>
          <p:nvPr/>
        </p:nvSpPr>
        <p:spPr>
          <a:xfrm>
            <a:off x="1033109" y="2892948"/>
            <a:ext cx="1622852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Tiendas especialistas de segunda mano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7B34535-FB85-FC61-AB4F-03500DEF60C9}"/>
              </a:ext>
            </a:extLst>
          </p:cNvPr>
          <p:cNvGrpSpPr/>
          <p:nvPr/>
        </p:nvGrpSpPr>
        <p:grpSpPr>
          <a:xfrm>
            <a:off x="811332" y="1356422"/>
            <a:ext cx="2066404" cy="1787380"/>
            <a:chOff x="633785" y="1736313"/>
            <a:chExt cx="3325746" cy="2876674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EDB0CF3D-B0EF-34C1-31D7-2250E093AC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1341530"/>
                </p:ext>
              </p:extLst>
            </p:nvPr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5B00CE98-A442-AD50-0CF1-46705F5EF811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17" name="Straight Connector 17">
                <a:extLst>
                  <a:ext uri="{FF2B5EF4-FFF2-40B4-BE49-F238E27FC236}">
                    <a16:creationId xmlns:a16="http://schemas.microsoft.com/office/drawing/2014/main" id="{2CCDC4D1-D30D-2956-1D17-58265A790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D9160FA-6B96-8B19-D719-7D29C12BBE1D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43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186A8DF-5532-8484-405A-223F64A769DD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E7F0580-923D-F82F-9B9A-1D5C342ADFC1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0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2" name="Diagrama de flujo: proceso 21">
                <a:extLst>
                  <a:ext uri="{FF2B5EF4-FFF2-40B4-BE49-F238E27FC236}">
                    <a16:creationId xmlns:a16="http://schemas.microsoft.com/office/drawing/2014/main" id="{4E99A9CF-0332-C03A-1316-D53B1CB8AA76}"/>
                  </a:ext>
                </a:extLst>
              </p:cNvPr>
              <p:cNvSpPr/>
              <p:nvPr/>
            </p:nvSpPr>
            <p:spPr>
              <a:xfrm flipH="1">
                <a:off x="7860161" y="3348763"/>
                <a:ext cx="68546" cy="68546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6" name="Graphic 32">
              <a:extLst>
                <a:ext uri="{FF2B5EF4-FFF2-40B4-BE49-F238E27FC236}">
                  <a16:creationId xmlns:a16="http://schemas.microsoft.com/office/drawing/2014/main" id="{BA1E4738-2BDA-FB04-89C5-705B0DC1D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440448"/>
              <a:ext cx="789406" cy="785609"/>
            </a:xfrm>
            <a:prstGeom prst="rect">
              <a:avLst/>
            </a:prstGeom>
            <a:effectLst/>
          </p:spPr>
        </p:pic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Disposición a comprar una bici</a:t>
            </a:r>
          </a:p>
        </p:txBody>
      </p:sp>
      <p:sp>
        <p:nvSpPr>
          <p:cNvPr id="65" name="Subtítulo 64">
            <a:extLst>
              <a:ext uri="{FF2B5EF4-FFF2-40B4-BE49-F238E27FC236}">
                <a16:creationId xmlns:a16="http://schemas.microsoft.com/office/drawing/2014/main" id="{7ED19915-458B-A199-9C08-C7BE39A0F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Sost21a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FC2416-0379-0FB9-8421-33E8E184CB51}"/>
              </a:ext>
            </a:extLst>
          </p:cNvPr>
          <p:cNvSpPr txBox="1"/>
          <p:nvPr/>
        </p:nvSpPr>
        <p:spPr>
          <a:xfrm>
            <a:off x="468338" y="884686"/>
            <a:ext cx="11418862" cy="59843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¿Dónde acudirías si quieres comprarte una bicicleta de segunda mano? </a:t>
            </a:r>
            <a:r>
              <a:rPr lang="es-ES" dirty="0">
                <a:solidFill>
                  <a:schemeClr val="accent1"/>
                </a:solidFill>
                <a:latin typeface="+mn-lt"/>
              </a:rPr>
              <a:t>(Respuesta múltiple)</a:t>
            </a:r>
            <a:r>
              <a:rPr lang="es-ES" dirty="0">
                <a:solidFill>
                  <a:schemeClr val="accent1"/>
                </a:solidFill>
              </a:rPr>
              <a:t>  </a:t>
            </a:r>
            <a:endParaRPr lang="es-ES" sz="1600" dirty="0">
              <a:solidFill>
                <a:schemeClr val="accent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7003E93-3606-7753-568D-6E42456AB553}"/>
              </a:ext>
            </a:extLst>
          </p:cNvPr>
          <p:cNvGrpSpPr/>
          <p:nvPr/>
        </p:nvGrpSpPr>
        <p:grpSpPr>
          <a:xfrm>
            <a:off x="2414552" y="1995049"/>
            <a:ext cx="2066404" cy="1787380"/>
            <a:chOff x="633785" y="1736313"/>
            <a:chExt cx="3325746" cy="2876674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988B8911-6DD3-4291-8F98-0661DB9256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1341530"/>
                </p:ext>
              </p:extLst>
            </p:nvPr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72751E6-75B1-11EE-F0E9-790DFFB91C2F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B7A993C2-8B29-CB8C-F6F4-0E2672A6B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07A7D7D-D2FB-6815-EE74-A6D8E9AF8622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38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99BE71B2-805D-2D07-8003-1F4E403AE3F3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A74D48DF-E8A7-C86A-3880-8FC4DD5EB0F8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-4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07B06CBB-E957-D417-E2D1-FAC1656430C7}"/>
                  </a:ext>
                </a:extLst>
              </p:cNvPr>
              <p:cNvSpPr/>
              <p:nvPr/>
            </p:nvSpPr>
            <p:spPr>
              <a:xfrm flipH="1">
                <a:off x="7860161" y="3348763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" name="Graphic 32">
              <a:extLst>
                <a:ext uri="{FF2B5EF4-FFF2-40B4-BE49-F238E27FC236}">
                  <a16:creationId xmlns:a16="http://schemas.microsoft.com/office/drawing/2014/main" id="{03D2C390-1D21-09FB-A352-CE472EC8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438551"/>
              <a:ext cx="789406" cy="789406"/>
            </a:xfrm>
            <a:prstGeom prst="rect">
              <a:avLst/>
            </a:prstGeom>
            <a:effectLst/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5092527-EB44-9047-A318-F51B19069CB0}"/>
              </a:ext>
            </a:extLst>
          </p:cNvPr>
          <p:cNvGrpSpPr/>
          <p:nvPr/>
        </p:nvGrpSpPr>
        <p:grpSpPr>
          <a:xfrm>
            <a:off x="4148398" y="1389543"/>
            <a:ext cx="2066404" cy="1787380"/>
            <a:chOff x="633785" y="1736313"/>
            <a:chExt cx="3325746" cy="2876674"/>
          </a:xfrm>
        </p:grpSpPr>
        <p:graphicFrame>
          <p:nvGraphicFramePr>
            <p:cNvPr id="29" name="Gráfico 28">
              <a:extLst>
                <a:ext uri="{FF2B5EF4-FFF2-40B4-BE49-F238E27FC236}">
                  <a16:creationId xmlns:a16="http://schemas.microsoft.com/office/drawing/2014/main" id="{F3C82678-789E-EF54-57F0-7871336F08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1341530"/>
                </p:ext>
              </p:extLst>
            </p:nvPr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CC533A6-9A7B-3430-2E53-D89957817904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32" name="Straight Connector 17">
                <a:extLst>
                  <a:ext uri="{FF2B5EF4-FFF2-40B4-BE49-F238E27FC236}">
                    <a16:creationId xmlns:a16="http://schemas.microsoft.com/office/drawing/2014/main" id="{D4E65875-FED0-EE10-A366-2BDF51422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2E9AA205-C4EB-7D32-CF9D-0C98C89ADBA0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35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9371F92-F6D9-F111-EA32-80B1C94A90A6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B489D22-A10F-1BD4-3A2E-FF8B4AD2F5D5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-5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384CCFE6-65C0-F539-55B4-139B52C813BA}"/>
                  </a:ext>
                </a:extLst>
              </p:cNvPr>
              <p:cNvSpPr/>
              <p:nvPr/>
            </p:nvSpPr>
            <p:spPr>
              <a:xfrm flipH="1">
                <a:off x="7860161" y="3348763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31" name="Graphic 32" descr="Lupa con relleno sólido">
              <a:extLst>
                <a:ext uri="{FF2B5EF4-FFF2-40B4-BE49-F238E27FC236}">
                  <a16:creationId xmlns:a16="http://schemas.microsoft.com/office/drawing/2014/main" id="{16C80C10-B74D-5E09-0DB4-ED456F94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893687" y="2438550"/>
              <a:ext cx="789406" cy="789406"/>
            </a:xfrm>
            <a:prstGeom prst="rect">
              <a:avLst/>
            </a:prstGeom>
            <a:effectLst/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603620B-8733-1A76-921D-1049B3288DC3}"/>
              </a:ext>
            </a:extLst>
          </p:cNvPr>
          <p:cNvGrpSpPr/>
          <p:nvPr/>
        </p:nvGrpSpPr>
        <p:grpSpPr>
          <a:xfrm>
            <a:off x="5737103" y="2040326"/>
            <a:ext cx="2066404" cy="1787380"/>
            <a:chOff x="633785" y="1736313"/>
            <a:chExt cx="3325746" cy="2876674"/>
          </a:xfrm>
        </p:grpSpPr>
        <p:graphicFrame>
          <p:nvGraphicFramePr>
            <p:cNvPr id="38" name="Gráfico 37">
              <a:extLst>
                <a:ext uri="{FF2B5EF4-FFF2-40B4-BE49-F238E27FC236}">
                  <a16:creationId xmlns:a16="http://schemas.microsoft.com/office/drawing/2014/main" id="{AA3FBF19-4354-0625-88C6-3ED061A796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1341530"/>
                </p:ext>
              </p:extLst>
            </p:nvPr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071D88FD-3A9E-5DFA-8DB6-76750D06B7FC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41" name="Straight Connector 17">
                <a:extLst>
                  <a:ext uri="{FF2B5EF4-FFF2-40B4-BE49-F238E27FC236}">
                    <a16:creationId xmlns:a16="http://schemas.microsoft.com/office/drawing/2014/main" id="{74751C29-DE22-6EF3-8383-D7072D75F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1DBF693C-AEE3-E5D2-F4B0-1BC58CAB2C50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27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C5173BBE-FBBB-AD63-AB92-3BD3AD7BE2CC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9D7D1E-A0F9-397A-7AA5-F4ABE7CAA69F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-1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92132352-CB78-B132-FAE5-06B590066724}"/>
                  </a:ext>
                </a:extLst>
              </p:cNvPr>
              <p:cNvSpPr/>
              <p:nvPr/>
            </p:nvSpPr>
            <p:spPr>
              <a:xfrm flipH="1">
                <a:off x="7860161" y="3348763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0" name="Graphic 32">
              <a:extLst>
                <a:ext uri="{FF2B5EF4-FFF2-40B4-BE49-F238E27FC236}">
                  <a16:creationId xmlns:a16="http://schemas.microsoft.com/office/drawing/2014/main" id="{4B990D31-E70F-12A4-2220-369AF3AC4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438550"/>
              <a:ext cx="789406" cy="789406"/>
            </a:xfrm>
            <a:prstGeom prst="rect">
              <a:avLst/>
            </a:prstGeom>
            <a:effectLst/>
          </p:spPr>
        </p:pic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5B3AD4A-8B02-078F-AD57-75BF7E37F3B2}"/>
              </a:ext>
            </a:extLst>
          </p:cNvPr>
          <p:cNvSpPr txBox="1"/>
          <p:nvPr/>
        </p:nvSpPr>
        <p:spPr>
          <a:xfrm>
            <a:off x="2644102" y="1543118"/>
            <a:ext cx="1578316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Portales de segunda mano tipo Wallapop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170B214-E479-BD70-4767-557D2D2D7099}"/>
              </a:ext>
            </a:extLst>
          </p:cNvPr>
          <p:cNvSpPr txBox="1"/>
          <p:nvPr/>
        </p:nvSpPr>
        <p:spPr>
          <a:xfrm>
            <a:off x="4341185" y="2892948"/>
            <a:ext cx="1622852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Buscar por Internet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88FE76E-8965-BD1A-18E8-790857055199}"/>
              </a:ext>
            </a:extLst>
          </p:cNvPr>
          <p:cNvSpPr txBox="1"/>
          <p:nvPr/>
        </p:nvSpPr>
        <p:spPr>
          <a:xfrm>
            <a:off x="5966693" y="1797114"/>
            <a:ext cx="1578316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Conocidos</a:t>
            </a:r>
          </a:p>
        </p:txBody>
      </p:sp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id="{C0B8E9B1-9098-D540-E685-39EC4CC52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21984"/>
              </p:ext>
            </p:extLst>
          </p:nvPr>
        </p:nvGraphicFramePr>
        <p:xfrm>
          <a:off x="4700166" y="4744972"/>
          <a:ext cx="6930918" cy="168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6" name="CuadroTexto 65">
            <a:extLst>
              <a:ext uri="{FF2B5EF4-FFF2-40B4-BE49-F238E27FC236}">
                <a16:creationId xmlns:a16="http://schemas.microsoft.com/office/drawing/2014/main" id="{E9385DBB-6969-9B29-0855-C358D11E0FAC}"/>
              </a:ext>
            </a:extLst>
          </p:cNvPr>
          <p:cNvSpPr txBox="1"/>
          <p:nvPr/>
        </p:nvSpPr>
        <p:spPr>
          <a:xfrm>
            <a:off x="470622" y="4225226"/>
            <a:ext cx="9587778" cy="3592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¿Qué más valoras a la hora de comprarte una bicicleta de segunda mano?</a:t>
            </a:r>
            <a:r>
              <a:rPr lang="es-E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s-ES" dirty="0">
                <a:solidFill>
                  <a:schemeClr val="accent1"/>
                </a:solidFill>
                <a:latin typeface="+mn-lt"/>
              </a:rPr>
              <a:t>(Respuesta múltiple)  </a:t>
            </a:r>
            <a:endParaRPr lang="es-ES" sz="16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64D9C6C7-3E10-A52D-DB43-F2E8635B48C2}"/>
              </a:ext>
            </a:extLst>
          </p:cNvPr>
          <p:cNvGrpSpPr/>
          <p:nvPr/>
        </p:nvGrpSpPr>
        <p:grpSpPr>
          <a:xfrm>
            <a:off x="7513227" y="1744964"/>
            <a:ext cx="3963341" cy="1714500"/>
            <a:chOff x="2662937" y="2630767"/>
            <a:chExt cx="3963341" cy="1714500"/>
          </a:xfrm>
        </p:grpSpPr>
        <p:sp>
          <p:nvSpPr>
            <p:cNvPr id="68" name="Rounded Rectangle 12" hidden="1">
              <a:extLst>
                <a:ext uri="{FF2B5EF4-FFF2-40B4-BE49-F238E27FC236}">
                  <a16:creationId xmlns:a16="http://schemas.microsoft.com/office/drawing/2014/main" id="{57AFABE7-AA8D-3872-85E0-1C29BC61859B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F63924FF-55F5-CA01-3656-951F1E6C7F2C}"/>
                </a:ext>
              </a:extLst>
            </p:cNvPr>
            <p:cNvGrpSpPr/>
            <p:nvPr/>
          </p:nvGrpSpPr>
          <p:grpSpPr>
            <a:xfrm>
              <a:off x="3382002" y="2859446"/>
              <a:ext cx="3244276" cy="795089"/>
              <a:chOff x="8346421" y="1422316"/>
              <a:chExt cx="3244276" cy="795089"/>
            </a:xfrm>
          </p:grpSpPr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FF2A438A-C231-69B5-F460-C4C347C61D02}"/>
                  </a:ext>
                </a:extLst>
              </p:cNvPr>
              <p:cNvSpPr txBox="1"/>
              <p:nvPr/>
            </p:nvSpPr>
            <p:spPr>
              <a:xfrm>
                <a:off x="8346421" y="1422316"/>
                <a:ext cx="2762315" cy="79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Casi</a:t>
                </a:r>
                <a:r>
                  <a:rPr lang="es-ES" sz="2800" b="1" dirty="0">
                    <a:solidFill>
                      <a:schemeClr val="accent1"/>
                    </a:solidFill>
                    <a:latin typeface="+mj-lt"/>
                  </a:rPr>
                  <a:t> 7</a:t>
                </a: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se plantearía que su próxima bici fuese de segunda mano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F9CE79CB-77CE-51D8-21EB-17885C2498B5}"/>
                  </a:ext>
                </a:extLst>
              </p:cNvPr>
              <p:cNvGrpSpPr/>
              <p:nvPr/>
            </p:nvGrpSpPr>
            <p:grpSpPr>
              <a:xfrm>
                <a:off x="8695097" y="1434228"/>
                <a:ext cx="2895600" cy="633734"/>
                <a:chOff x="7959491" y="932496"/>
                <a:chExt cx="2895600" cy="633734"/>
              </a:xfrm>
            </p:grpSpPr>
            <p:pic>
              <p:nvPicPr>
                <p:cNvPr id="72" name="Gráfico 10">
                  <a:extLst>
                    <a:ext uri="{FF2B5EF4-FFF2-40B4-BE49-F238E27FC236}">
                      <a16:creationId xmlns:a16="http://schemas.microsoft.com/office/drawing/2014/main" id="{6F87A9D5-FB55-BBE5-534E-A529B17BA5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334655" y="1057701"/>
                  <a:ext cx="407137" cy="407137"/>
                </a:xfrm>
                <a:prstGeom prst="rect">
                  <a:avLst/>
                </a:prstGeom>
              </p:spPr>
            </p:pic>
            <p:sp>
              <p:nvSpPr>
                <p:cNvPr id="73" name="Elipse 72">
                  <a:extLst>
                    <a:ext uri="{FF2B5EF4-FFF2-40B4-BE49-F238E27FC236}">
                      <a16:creationId xmlns:a16="http://schemas.microsoft.com/office/drawing/2014/main" id="{5DBCC0FD-13DE-4383-0AB3-990B41712C61}"/>
                    </a:ext>
                  </a:extLst>
                </p:cNvPr>
                <p:cNvSpPr/>
                <p:nvPr/>
              </p:nvSpPr>
              <p:spPr>
                <a:xfrm>
                  <a:off x="10221357" y="932496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74" name="Conector recto 73">
                  <a:extLst>
                    <a:ext uri="{FF2B5EF4-FFF2-40B4-BE49-F238E27FC236}">
                      <a16:creationId xmlns:a16="http://schemas.microsoft.com/office/drawing/2014/main" id="{4DA66A69-1969-8171-2F32-0E0C2F785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5949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ángulo 74">
                  <a:extLst>
                    <a:ext uri="{FF2B5EF4-FFF2-40B4-BE49-F238E27FC236}">
                      <a16:creationId xmlns:a16="http://schemas.microsoft.com/office/drawing/2014/main" id="{C061D55F-19EA-D8D2-D48B-CFDCDE9D6DD6}"/>
                    </a:ext>
                  </a:extLst>
                </p:cNvPr>
                <p:cNvSpPr/>
                <p:nvPr/>
              </p:nvSpPr>
              <p:spPr>
                <a:xfrm>
                  <a:off x="796437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8182DEBF-BCBA-C96B-1444-D35C00743CD1}"/>
              </a:ext>
            </a:extLst>
          </p:cNvPr>
          <p:cNvGrpSpPr/>
          <p:nvPr/>
        </p:nvGrpSpPr>
        <p:grpSpPr>
          <a:xfrm>
            <a:off x="-858015" y="4467502"/>
            <a:ext cx="5952865" cy="1873985"/>
            <a:chOff x="-1134240" y="4467502"/>
            <a:chExt cx="5952865" cy="1873985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BBB7B02A-6E30-EF87-B96C-8A0BC6F8068F}"/>
                </a:ext>
              </a:extLst>
            </p:cNvPr>
            <p:cNvGrpSpPr/>
            <p:nvPr/>
          </p:nvGrpSpPr>
          <p:grpSpPr>
            <a:xfrm>
              <a:off x="-1134240" y="4880364"/>
              <a:ext cx="4805186" cy="1413974"/>
              <a:chOff x="-1483297" y="2276650"/>
              <a:chExt cx="4805186" cy="1413974"/>
            </a:xfrm>
          </p:grpSpPr>
          <p:sp>
            <p:nvSpPr>
              <p:cNvPr id="53" name="TextBox 26">
                <a:extLst>
                  <a:ext uri="{FF2B5EF4-FFF2-40B4-BE49-F238E27FC236}">
                    <a16:creationId xmlns:a16="http://schemas.microsoft.com/office/drawing/2014/main" id="{640D1CFD-2833-A478-F8B4-D273C82F7379}"/>
                  </a:ext>
                </a:extLst>
              </p:cNvPr>
              <p:cNvSpPr txBox="1"/>
              <p:nvPr/>
            </p:nvSpPr>
            <p:spPr>
              <a:xfrm>
                <a:off x="-206001" y="2814360"/>
                <a:ext cx="352789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600" noProof="1">
                    <a:solidFill>
                      <a:schemeClr val="bg2"/>
                    </a:solidFill>
                    <a:latin typeface="+mj-lt"/>
                  </a:rPr>
                  <a:t>Comprarla en una tienda especializada</a:t>
                </a:r>
                <a:endParaRPr lang="en-US" sz="16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DC266608-969E-F67D-2C8E-C1D62ECF8CA4}"/>
                  </a:ext>
                </a:extLst>
              </p:cNvPr>
              <p:cNvSpPr txBox="1"/>
              <p:nvPr/>
            </p:nvSpPr>
            <p:spPr>
              <a:xfrm>
                <a:off x="-206001" y="2276650"/>
                <a:ext cx="352789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600" noProof="1">
                    <a:solidFill>
                      <a:schemeClr val="bg2"/>
                    </a:solidFill>
                    <a:latin typeface="+mj-lt"/>
                  </a:rPr>
                  <a:t>Una buena garantía</a:t>
                </a:r>
              </a:p>
            </p:txBody>
          </p:sp>
          <p:sp>
            <p:nvSpPr>
              <p:cNvPr id="55" name="TextBox 26">
                <a:extLst>
                  <a:ext uri="{FF2B5EF4-FFF2-40B4-BE49-F238E27FC236}">
                    <a16:creationId xmlns:a16="http://schemas.microsoft.com/office/drawing/2014/main" id="{8048D598-1EFF-3B83-235E-326A2B55B576}"/>
                  </a:ext>
                </a:extLst>
              </p:cNvPr>
              <p:cNvSpPr txBox="1"/>
              <p:nvPr/>
            </p:nvSpPr>
            <p:spPr>
              <a:xfrm>
                <a:off x="-1483297" y="3352070"/>
                <a:ext cx="480518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t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600" noProof="1">
                    <a:solidFill>
                      <a:schemeClr val="bg2"/>
                    </a:solidFill>
                    <a:latin typeface="+mj-lt"/>
                  </a:rPr>
                  <a:t>Facilidades de pago</a:t>
                </a:r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04889F5F-2312-52B3-06E4-128195C4EF49}"/>
                </a:ext>
              </a:extLst>
            </p:cNvPr>
            <p:cNvGrpSpPr/>
            <p:nvPr/>
          </p:nvGrpSpPr>
          <p:grpSpPr>
            <a:xfrm>
              <a:off x="3808188" y="4837864"/>
              <a:ext cx="430886" cy="1503623"/>
              <a:chOff x="4134498" y="2309989"/>
              <a:chExt cx="430886" cy="1503623"/>
            </a:xfrm>
          </p:grpSpPr>
          <p:pic>
            <p:nvPicPr>
              <p:cNvPr id="59" name="Imagen 58">
                <a:extLst>
                  <a:ext uri="{FF2B5EF4-FFF2-40B4-BE49-F238E27FC236}">
                    <a16:creationId xmlns:a16="http://schemas.microsoft.com/office/drawing/2014/main" id="{F6087FA5-D3CC-2C8C-2055-30E19A87D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923" b="97115" l="6731" r="91346">
                            <a14:foregroundMark x1="36444" y1="17333" x2="36444" y2="17333"/>
                            <a14:foregroundMark x1="24889" y1="13333" x2="24889" y2="13333"/>
                            <a14:foregroundMark x1="46222" y1="3111" x2="46222" y2="3111"/>
                            <a14:foregroundMark x1="91556" y1="25778" x2="91556" y2="25778"/>
                            <a14:foregroundMark x1="55111" y1="95111" x2="55111" y2="95111"/>
                            <a14:foregroundMark x1="49778" y1="97333" x2="49778" y2="97333"/>
                            <a14:foregroundMark x1="42222" y1="84889" x2="42222" y2="84889"/>
                            <a14:foregroundMark x1="6731" y1="18269" x2="6731" y2="18269"/>
                            <a14:backgroundMark x1="41778" y1="35556" x2="41778" y2="35556"/>
                            <a14:backgroundMark x1="50667" y1="34667" x2="51111" y2="2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34498" y="2309989"/>
                <a:ext cx="430886" cy="430886"/>
              </a:xfrm>
              <a:prstGeom prst="rect">
                <a:avLst/>
              </a:prstGeom>
            </p:spPr>
          </p:pic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7A6A11F4-71C9-9E82-DF32-497A02C36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34498" y="2835485"/>
                <a:ext cx="430886" cy="428814"/>
              </a:xfrm>
              <a:prstGeom prst="rect">
                <a:avLst/>
              </a:prstGeom>
            </p:spPr>
          </p:pic>
          <p:pic>
            <p:nvPicPr>
              <p:cNvPr id="61" name="Imagen 60">
                <a:extLst>
                  <a:ext uri="{FF2B5EF4-FFF2-40B4-BE49-F238E27FC236}">
                    <a16:creationId xmlns:a16="http://schemas.microsoft.com/office/drawing/2014/main" id="{E5CDEC34-CDE2-859E-0D0F-47E6F0B67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34498" y="3382726"/>
                <a:ext cx="430886" cy="430886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FE576EFC-29A0-1222-B778-5A99624739D2}"/>
                </a:ext>
              </a:extLst>
            </p:cNvPr>
            <p:cNvSpPr txBox="1"/>
            <p:nvPr/>
          </p:nvSpPr>
          <p:spPr>
            <a:xfrm>
              <a:off x="4109039" y="4467502"/>
              <a:ext cx="709586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9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1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900" b="0" dirty="0">
                  <a:solidFill>
                    <a:schemeClr val="bg2"/>
                  </a:solidFill>
                  <a:latin typeface="+mj-lt"/>
                </a:rPr>
                <a:t>(pp) 23/24</a:t>
              </a:r>
            </a:p>
          </p:txBody>
        </p:sp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101C901C-ADAD-4751-2F9A-D8B77FA4B631}"/>
                </a:ext>
              </a:extLst>
            </p:cNvPr>
            <p:cNvGrpSpPr/>
            <p:nvPr/>
          </p:nvGrpSpPr>
          <p:grpSpPr>
            <a:xfrm>
              <a:off x="4304594" y="4864823"/>
              <a:ext cx="253120" cy="381414"/>
              <a:chOff x="1437261" y="4991259"/>
              <a:chExt cx="425573" cy="381414"/>
            </a:xfrm>
          </p:grpSpPr>
          <p:sp>
            <p:nvSpPr>
              <p:cNvPr id="111" name="CuadroTexto 110">
                <a:extLst>
                  <a:ext uri="{FF2B5EF4-FFF2-40B4-BE49-F238E27FC236}">
                    <a16:creationId xmlns:a16="http://schemas.microsoft.com/office/drawing/2014/main" id="{7DDCB552-311F-7258-A6FE-6FA56F43D4A9}"/>
                  </a:ext>
                </a:extLst>
              </p:cNvPr>
              <p:cNvSpPr txBox="1"/>
              <p:nvPr/>
            </p:nvSpPr>
            <p:spPr>
              <a:xfrm>
                <a:off x="1437261" y="4991259"/>
                <a:ext cx="425573" cy="379480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-3</a:t>
                </a:r>
              </a:p>
            </p:txBody>
          </p:sp>
          <p:sp>
            <p:nvSpPr>
              <p:cNvPr id="112" name="Diagrama de flujo: proceso 111">
                <a:extLst>
                  <a:ext uri="{FF2B5EF4-FFF2-40B4-BE49-F238E27FC236}">
                    <a16:creationId xmlns:a16="http://schemas.microsoft.com/office/drawing/2014/main" id="{357155DC-8BFB-078B-01E0-FEE4B264AF9A}"/>
                  </a:ext>
                </a:extLst>
              </p:cNvPr>
              <p:cNvSpPr/>
              <p:nvPr/>
            </p:nvSpPr>
            <p:spPr>
              <a:xfrm>
                <a:off x="1444405" y="5300673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AA554BF3-E7C4-7EBC-CCE1-04E83354EB0E}"/>
                </a:ext>
              </a:extLst>
            </p:cNvPr>
            <p:cNvGrpSpPr/>
            <p:nvPr/>
          </p:nvGrpSpPr>
          <p:grpSpPr>
            <a:xfrm>
              <a:off x="4304594" y="5398294"/>
              <a:ext cx="253120" cy="379486"/>
              <a:chOff x="1437261" y="4993187"/>
              <a:chExt cx="425573" cy="379486"/>
            </a:xfrm>
          </p:grpSpPr>
          <p:sp>
            <p:nvSpPr>
              <p:cNvPr id="125" name="CuadroTexto 124">
                <a:extLst>
                  <a:ext uri="{FF2B5EF4-FFF2-40B4-BE49-F238E27FC236}">
                    <a16:creationId xmlns:a16="http://schemas.microsoft.com/office/drawing/2014/main" id="{FB88C072-9848-A67B-8A65-2B6FF9923C9A}"/>
                  </a:ext>
                </a:extLst>
              </p:cNvPr>
              <p:cNvSpPr txBox="1"/>
              <p:nvPr/>
            </p:nvSpPr>
            <p:spPr>
              <a:xfrm>
                <a:off x="1437261" y="4993187"/>
                <a:ext cx="425573" cy="377552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+3</a:t>
                </a:r>
              </a:p>
            </p:txBody>
          </p:sp>
          <p:sp>
            <p:nvSpPr>
              <p:cNvPr id="131" name="Diagrama de flujo: proceso 130">
                <a:extLst>
                  <a:ext uri="{FF2B5EF4-FFF2-40B4-BE49-F238E27FC236}">
                    <a16:creationId xmlns:a16="http://schemas.microsoft.com/office/drawing/2014/main" id="{79497448-8296-4828-0BBB-58BF3FF24A6C}"/>
                  </a:ext>
                </a:extLst>
              </p:cNvPr>
              <p:cNvSpPr/>
              <p:nvPr/>
            </p:nvSpPr>
            <p:spPr>
              <a:xfrm>
                <a:off x="1444405" y="5300673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4" name="Grupo 133">
              <a:extLst>
                <a:ext uri="{FF2B5EF4-FFF2-40B4-BE49-F238E27FC236}">
                  <a16:creationId xmlns:a16="http://schemas.microsoft.com/office/drawing/2014/main" id="{0FA9BD16-4D66-4018-AC9E-7215CA4C63B0}"/>
                </a:ext>
              </a:extLst>
            </p:cNvPr>
            <p:cNvGrpSpPr/>
            <p:nvPr/>
          </p:nvGrpSpPr>
          <p:grpSpPr>
            <a:xfrm>
              <a:off x="4304594" y="5934074"/>
              <a:ext cx="253120" cy="380728"/>
              <a:chOff x="1437261" y="4991945"/>
              <a:chExt cx="425573" cy="380728"/>
            </a:xfrm>
          </p:grpSpPr>
          <p:sp>
            <p:nvSpPr>
              <p:cNvPr id="136" name="CuadroTexto 135">
                <a:extLst>
                  <a:ext uri="{FF2B5EF4-FFF2-40B4-BE49-F238E27FC236}">
                    <a16:creationId xmlns:a16="http://schemas.microsoft.com/office/drawing/2014/main" id="{C1FD77F2-EBFF-BC05-E7C1-AA2643BAAACC}"/>
                  </a:ext>
                </a:extLst>
              </p:cNvPr>
              <p:cNvSpPr txBox="1"/>
              <p:nvPr/>
            </p:nvSpPr>
            <p:spPr>
              <a:xfrm>
                <a:off x="1437261" y="4991945"/>
                <a:ext cx="425573" cy="378793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37" name="Diagrama de flujo: proceso 136">
                <a:extLst>
                  <a:ext uri="{FF2B5EF4-FFF2-40B4-BE49-F238E27FC236}">
                    <a16:creationId xmlns:a16="http://schemas.microsoft.com/office/drawing/2014/main" id="{169C1B59-C3EE-2BAC-3523-EFE10F6CB90D}"/>
                  </a:ext>
                </a:extLst>
              </p:cNvPr>
              <p:cNvSpPr/>
              <p:nvPr/>
            </p:nvSpPr>
            <p:spPr>
              <a:xfrm>
                <a:off x="1444405" y="5300673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8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4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4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"/>
                                        <p:tgtEl>
                                          <p:spTgt spid="4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46" grpId="0" animBg="1"/>
      <p:bldP spid="47" grpId="0" animBg="1"/>
      <p:bldP spid="48" grpId="0" animBg="1"/>
      <p:bldGraphic spid="49" grpId="0">
        <p:bldSub>
          <a:bldChart bld="category"/>
        </p:bldSub>
      </p:bldGraphic>
      <p:bldP spid="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32D66FA9-249C-593A-7346-D5CEB6B4B040}"/>
              </a:ext>
            </a:extLst>
          </p:cNvPr>
          <p:cNvSpPr txBox="1"/>
          <p:nvPr/>
        </p:nvSpPr>
        <p:spPr>
          <a:xfrm>
            <a:off x="4313116" y="2848465"/>
            <a:ext cx="1622852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Ahorro de energía y ahorro económico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7B34535-FB85-FC61-AB4F-03500DEF60C9}"/>
              </a:ext>
            </a:extLst>
          </p:cNvPr>
          <p:cNvGrpSpPr/>
          <p:nvPr/>
        </p:nvGrpSpPr>
        <p:grpSpPr>
          <a:xfrm>
            <a:off x="4091339" y="1311939"/>
            <a:ext cx="2066404" cy="1787380"/>
            <a:chOff x="633785" y="1736313"/>
            <a:chExt cx="3325746" cy="2876674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EDB0CF3D-B0EF-34C1-31D7-2250E093ACE8}"/>
                </a:ext>
              </a:extLst>
            </p:cNvPr>
            <p:cNvGraphicFramePr/>
            <p:nvPr/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5B00CE98-A442-AD50-0CF1-46705F5EF811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17" name="Straight Connector 17">
                <a:extLst>
                  <a:ext uri="{FF2B5EF4-FFF2-40B4-BE49-F238E27FC236}">
                    <a16:creationId xmlns:a16="http://schemas.microsoft.com/office/drawing/2014/main" id="{2CCDC4D1-D30D-2956-1D17-58265A790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D9160FA-6B96-8B19-D719-7D29C12BBE1D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35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186A8DF-5532-8484-405A-223F64A769DD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E7F0580-923D-F82F-9B9A-1D5C342ADFC1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-2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2" name="Diagrama de flujo: proceso 21">
                <a:extLst>
                  <a:ext uri="{FF2B5EF4-FFF2-40B4-BE49-F238E27FC236}">
                    <a16:creationId xmlns:a16="http://schemas.microsoft.com/office/drawing/2014/main" id="{4E99A9CF-0332-C03A-1316-D53B1CB8AA76}"/>
                  </a:ext>
                </a:extLst>
              </p:cNvPr>
              <p:cNvSpPr/>
              <p:nvPr/>
            </p:nvSpPr>
            <p:spPr>
              <a:xfrm flipH="1">
                <a:off x="7860161" y="3348763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6" name="Graphic 32">
              <a:extLst>
                <a:ext uri="{FF2B5EF4-FFF2-40B4-BE49-F238E27FC236}">
                  <a16:creationId xmlns:a16="http://schemas.microsoft.com/office/drawing/2014/main" id="{BA1E4738-2BDA-FB04-89C5-705B0DC1D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5585" y="2440448"/>
              <a:ext cx="785609" cy="785609"/>
            </a:xfrm>
            <a:prstGeom prst="rect">
              <a:avLst/>
            </a:prstGeom>
            <a:effectLst/>
          </p:spPr>
        </p:pic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Disposición a comprar un coche eléctrico de segunda mano</a:t>
            </a:r>
          </a:p>
        </p:txBody>
      </p:sp>
      <p:sp>
        <p:nvSpPr>
          <p:cNvPr id="65" name="Subtítulo 64">
            <a:extLst>
              <a:ext uri="{FF2B5EF4-FFF2-40B4-BE49-F238E27FC236}">
                <a16:creationId xmlns:a16="http://schemas.microsoft.com/office/drawing/2014/main" id="{7ED19915-458B-A199-9C08-C7BE39A0F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Sost21b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FC2416-0379-0FB9-8421-33E8E184CB51}"/>
              </a:ext>
            </a:extLst>
          </p:cNvPr>
          <p:cNvSpPr txBox="1"/>
          <p:nvPr/>
        </p:nvSpPr>
        <p:spPr>
          <a:xfrm>
            <a:off x="3541224" y="1023009"/>
            <a:ext cx="11418862" cy="59843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Motivos por los que instalarías un punto de recarga en tu hogar </a:t>
            </a:r>
            <a:r>
              <a:rPr lang="es-ES" dirty="0">
                <a:solidFill>
                  <a:schemeClr val="accent1"/>
                </a:solidFill>
                <a:latin typeface="+mn-lt"/>
              </a:rPr>
              <a:t>(Respuesta única) 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endParaRPr lang="es-ES" sz="1600" dirty="0">
              <a:solidFill>
                <a:schemeClr val="accent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7003E93-3606-7753-568D-6E42456AB553}"/>
              </a:ext>
            </a:extLst>
          </p:cNvPr>
          <p:cNvGrpSpPr/>
          <p:nvPr/>
        </p:nvGrpSpPr>
        <p:grpSpPr>
          <a:xfrm>
            <a:off x="5725405" y="1950566"/>
            <a:ext cx="2066404" cy="1787380"/>
            <a:chOff x="633785" y="1736313"/>
            <a:chExt cx="3325746" cy="2876674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988B8911-6DD3-4291-8F98-0661DB9256F2}"/>
                </a:ext>
              </a:extLst>
            </p:cNvPr>
            <p:cNvGraphicFramePr/>
            <p:nvPr/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72751E6-75B1-11EE-F0E9-790DFFB91C2F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B7A993C2-8B29-CB8C-F6F4-0E2672A6B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07A7D7D-D2FB-6815-EE74-A6D8E9AF8622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33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99BE71B2-805D-2D07-8003-1F4E403AE3F3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A74D48DF-E8A7-C86A-3880-8FC4DD5EB0F8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+4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7" name="Diagrama de flujo: proceso 26">
                <a:extLst>
                  <a:ext uri="{FF2B5EF4-FFF2-40B4-BE49-F238E27FC236}">
                    <a16:creationId xmlns:a16="http://schemas.microsoft.com/office/drawing/2014/main" id="{07B06CBB-E957-D417-E2D1-FAC1656430C7}"/>
                  </a:ext>
                </a:extLst>
              </p:cNvPr>
              <p:cNvSpPr/>
              <p:nvPr/>
            </p:nvSpPr>
            <p:spPr>
              <a:xfrm flipH="1">
                <a:off x="7860161" y="3348763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" name="Graphic 32">
              <a:extLst>
                <a:ext uri="{FF2B5EF4-FFF2-40B4-BE49-F238E27FC236}">
                  <a16:creationId xmlns:a16="http://schemas.microsoft.com/office/drawing/2014/main" id="{03D2C390-1D21-09FB-A352-CE472EC8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5845" y="2480708"/>
              <a:ext cx="705091" cy="705091"/>
            </a:xfrm>
            <a:prstGeom prst="rect">
              <a:avLst/>
            </a:prstGeom>
            <a:effectLst/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5092527-EB44-9047-A318-F51B19069CB0}"/>
              </a:ext>
            </a:extLst>
          </p:cNvPr>
          <p:cNvGrpSpPr/>
          <p:nvPr/>
        </p:nvGrpSpPr>
        <p:grpSpPr>
          <a:xfrm>
            <a:off x="7549971" y="1345060"/>
            <a:ext cx="2066404" cy="1787380"/>
            <a:chOff x="633785" y="1736313"/>
            <a:chExt cx="3325746" cy="2876674"/>
          </a:xfrm>
        </p:grpSpPr>
        <p:graphicFrame>
          <p:nvGraphicFramePr>
            <p:cNvPr id="29" name="Gráfico 28">
              <a:extLst>
                <a:ext uri="{FF2B5EF4-FFF2-40B4-BE49-F238E27FC236}">
                  <a16:creationId xmlns:a16="http://schemas.microsoft.com/office/drawing/2014/main" id="{F3C82678-789E-EF54-57F0-7871336F0883}"/>
                </a:ext>
              </a:extLst>
            </p:cNvPr>
            <p:cNvGraphicFramePr/>
            <p:nvPr/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CC533A6-9A7B-3430-2E53-D89957817904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32" name="Straight Connector 17">
                <a:extLst>
                  <a:ext uri="{FF2B5EF4-FFF2-40B4-BE49-F238E27FC236}">
                    <a16:creationId xmlns:a16="http://schemas.microsoft.com/office/drawing/2014/main" id="{D4E65875-FED0-EE10-A366-2BDF51422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2E9AA205-C4EB-7D32-CF9D-0C98C89ADBA0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19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9371F92-F6D9-F111-EA32-80B1C94A90A6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1B489D22-A10F-1BD4-3A2E-FF8B4AD2F5D5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+3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36" name="Diagrama de flujo: proceso 35">
                <a:extLst>
                  <a:ext uri="{FF2B5EF4-FFF2-40B4-BE49-F238E27FC236}">
                    <a16:creationId xmlns:a16="http://schemas.microsoft.com/office/drawing/2014/main" id="{384CCFE6-65C0-F539-55B4-139B52C813BA}"/>
                  </a:ext>
                </a:extLst>
              </p:cNvPr>
              <p:cNvSpPr/>
              <p:nvPr/>
            </p:nvSpPr>
            <p:spPr>
              <a:xfrm flipH="1">
                <a:off x="7863993" y="3344930"/>
                <a:ext cx="68546" cy="68546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31" name="Graphic 32">
              <a:extLst>
                <a:ext uri="{FF2B5EF4-FFF2-40B4-BE49-F238E27FC236}">
                  <a16:creationId xmlns:a16="http://schemas.microsoft.com/office/drawing/2014/main" id="{16C80C10-B74D-5E09-0DB4-ED456F94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0534" y="2438550"/>
              <a:ext cx="775711" cy="789406"/>
            </a:xfrm>
            <a:prstGeom prst="rect">
              <a:avLst/>
            </a:prstGeom>
            <a:effectLst/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603620B-8733-1A76-921D-1049B3288DC3}"/>
              </a:ext>
            </a:extLst>
          </p:cNvPr>
          <p:cNvGrpSpPr/>
          <p:nvPr/>
        </p:nvGrpSpPr>
        <p:grpSpPr>
          <a:xfrm>
            <a:off x="9184036" y="1995843"/>
            <a:ext cx="2066404" cy="1787380"/>
            <a:chOff x="633785" y="1736313"/>
            <a:chExt cx="3325746" cy="2876674"/>
          </a:xfrm>
        </p:grpSpPr>
        <p:graphicFrame>
          <p:nvGraphicFramePr>
            <p:cNvPr id="38" name="Gráfico 37">
              <a:extLst>
                <a:ext uri="{FF2B5EF4-FFF2-40B4-BE49-F238E27FC236}">
                  <a16:creationId xmlns:a16="http://schemas.microsoft.com/office/drawing/2014/main" id="{AA3FBF19-4354-0625-88C6-3ED061A796E9}"/>
                </a:ext>
              </a:extLst>
            </p:cNvPr>
            <p:cNvGraphicFramePr/>
            <p:nvPr/>
          </p:nvGraphicFramePr>
          <p:xfrm>
            <a:off x="633785" y="1736313"/>
            <a:ext cx="3325746" cy="287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071D88FD-3A9E-5DFA-8DB6-76750D06B7FC}"/>
                </a:ext>
              </a:extLst>
            </p:cNvPr>
            <p:cNvGrpSpPr/>
            <p:nvPr/>
          </p:nvGrpSpPr>
          <p:grpSpPr>
            <a:xfrm>
              <a:off x="1594046" y="3192681"/>
              <a:ext cx="1225271" cy="837233"/>
              <a:chOff x="7133067" y="3251308"/>
              <a:chExt cx="1225271" cy="837233"/>
            </a:xfrm>
          </p:grpSpPr>
          <p:cxnSp>
            <p:nvCxnSpPr>
              <p:cNvPr id="41" name="Straight Connector 17">
                <a:extLst>
                  <a:ext uri="{FF2B5EF4-FFF2-40B4-BE49-F238E27FC236}">
                    <a16:creationId xmlns:a16="http://schemas.microsoft.com/office/drawing/2014/main" id="{74751C29-DE22-6EF3-8383-D7072D75F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4622" y="3345561"/>
                <a:ext cx="0" cy="742980"/>
              </a:xfrm>
              <a:prstGeom prst="line">
                <a:avLst/>
              </a:prstGeom>
              <a:ln w="349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1DBF693C-AEE3-E5D2-F4B0-1BC58CAB2C50}"/>
                  </a:ext>
                </a:extLst>
              </p:cNvPr>
              <p:cNvSpPr txBox="1"/>
              <p:nvPr/>
            </p:nvSpPr>
            <p:spPr>
              <a:xfrm>
                <a:off x="7133067" y="3252676"/>
                <a:ext cx="673384" cy="64395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404040"/>
                    </a:solidFill>
                    <a:latin typeface="+mj-lt"/>
                  </a:rPr>
                  <a:t>14</a:t>
                </a:r>
                <a:r>
                  <a:rPr lang="es-ES" sz="1400" b="1" baseline="30000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000" b="1" baseline="3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C5173BBE-FBBB-AD63-AB92-3BD3AD7BE2CC}"/>
                  </a:ext>
                </a:extLst>
              </p:cNvPr>
              <p:cNvSpPr txBox="1"/>
              <p:nvPr/>
            </p:nvSpPr>
            <p:spPr>
              <a:xfrm>
                <a:off x="7844451" y="3544333"/>
                <a:ext cx="513887" cy="445812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Var (</a:t>
                </a:r>
                <a:r>
                  <a:rPr lang="es-ES" sz="500" dirty="0" err="1">
                    <a:solidFill>
                      <a:schemeClr val="bg1"/>
                    </a:solidFill>
                    <a:latin typeface="+mj-lt"/>
                  </a:rPr>
                  <a:t>pp</a:t>
                </a:r>
                <a:r>
                  <a:rPr lang="es-ES" sz="5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:endParaRPr lang="es-ES" sz="600" dirty="0">
                  <a:solidFill>
                    <a:schemeClr val="bg1"/>
                  </a:solidFill>
                  <a:latin typeface="+mj-lt"/>
                </a:endParaRPr>
              </a:p>
              <a:p>
                <a:pPr algn="ctr"/>
                <a:r>
                  <a:rPr lang="es-ES" sz="700" dirty="0">
                    <a:solidFill>
                      <a:schemeClr val="bg1"/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9D7D1E-A0F9-397A-7AA5-F4ABE7CAA69F}"/>
                  </a:ext>
                </a:extLst>
              </p:cNvPr>
              <p:cNvSpPr txBox="1"/>
              <p:nvPr/>
            </p:nvSpPr>
            <p:spPr>
              <a:xfrm>
                <a:off x="7931546" y="3251308"/>
                <a:ext cx="327168" cy="495347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1400" dirty="0">
                    <a:solidFill>
                      <a:srgbClr val="404040"/>
                    </a:solidFill>
                    <a:latin typeface="+mj-lt"/>
                  </a:rPr>
                  <a:t>-5</a:t>
                </a:r>
                <a:endParaRPr lang="es-ES" sz="14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45" name="Diagrama de flujo: proceso 44">
                <a:extLst>
                  <a:ext uri="{FF2B5EF4-FFF2-40B4-BE49-F238E27FC236}">
                    <a16:creationId xmlns:a16="http://schemas.microsoft.com/office/drawing/2014/main" id="{92132352-CB78-B132-FAE5-06B590066724}"/>
                  </a:ext>
                </a:extLst>
              </p:cNvPr>
              <p:cNvSpPr/>
              <p:nvPr/>
            </p:nvSpPr>
            <p:spPr>
              <a:xfrm flipH="1">
                <a:off x="7863993" y="3344930"/>
                <a:ext cx="68546" cy="68546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0" name="Graphic 32">
              <a:extLst>
                <a:ext uri="{FF2B5EF4-FFF2-40B4-BE49-F238E27FC236}">
                  <a16:creationId xmlns:a16="http://schemas.microsoft.com/office/drawing/2014/main" id="{4B990D31-E70F-12A4-2220-369AF3AC4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3687" y="2438550"/>
              <a:ext cx="789406" cy="789406"/>
            </a:xfrm>
            <a:prstGeom prst="rect">
              <a:avLst/>
            </a:prstGeom>
            <a:effectLst/>
          </p:spPr>
        </p:pic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5B3AD4A-8B02-078F-AD57-75BF7E37F3B2}"/>
              </a:ext>
            </a:extLst>
          </p:cNvPr>
          <p:cNvSpPr txBox="1"/>
          <p:nvPr/>
        </p:nvSpPr>
        <p:spPr>
          <a:xfrm>
            <a:off x="5954955" y="1498635"/>
            <a:ext cx="1578316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Por seguridad y comodidad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170B214-E479-BD70-4767-557D2D2D7099}"/>
              </a:ext>
            </a:extLst>
          </p:cNvPr>
          <p:cNvSpPr txBox="1"/>
          <p:nvPr/>
        </p:nvSpPr>
        <p:spPr>
          <a:xfrm>
            <a:off x="7631849" y="2848465"/>
            <a:ext cx="1844670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Conservación de la batería al no utilizar carga rápida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88FE76E-8965-BD1A-18E8-790857055199}"/>
              </a:ext>
            </a:extLst>
          </p:cNvPr>
          <p:cNvSpPr txBox="1"/>
          <p:nvPr/>
        </p:nvSpPr>
        <p:spPr>
          <a:xfrm>
            <a:off x="9384598" y="1574835"/>
            <a:ext cx="1578316" cy="6932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Concienciación con el medio ambiente</a:t>
            </a:r>
          </a:p>
        </p:txBody>
      </p:sp>
      <p:graphicFrame>
        <p:nvGraphicFramePr>
          <p:cNvPr id="49" name="Gráfico 48">
            <a:extLst>
              <a:ext uri="{FF2B5EF4-FFF2-40B4-BE49-F238E27FC236}">
                <a16:creationId xmlns:a16="http://schemas.microsoft.com/office/drawing/2014/main" id="{C0B8E9B1-9098-D540-E685-39EC4CC52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923210"/>
              </p:ext>
            </p:extLst>
          </p:nvPr>
        </p:nvGraphicFramePr>
        <p:xfrm>
          <a:off x="7481143" y="4744971"/>
          <a:ext cx="4417550" cy="181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6" name="CuadroTexto 65">
            <a:extLst>
              <a:ext uri="{FF2B5EF4-FFF2-40B4-BE49-F238E27FC236}">
                <a16:creationId xmlns:a16="http://schemas.microsoft.com/office/drawing/2014/main" id="{E9385DBB-6969-9B29-0855-C358D11E0FAC}"/>
              </a:ext>
            </a:extLst>
          </p:cNvPr>
          <p:cNvSpPr txBox="1"/>
          <p:nvPr/>
        </p:nvSpPr>
        <p:spPr>
          <a:xfrm>
            <a:off x="470622" y="4014674"/>
            <a:ext cx="10705378" cy="3592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1800" dirty="0">
                <a:solidFill>
                  <a:schemeClr val="accent1"/>
                </a:solidFill>
              </a:rPr>
              <a:t>Frenos para la instalación de un punto de recarga en tu hogar </a:t>
            </a:r>
            <a:r>
              <a:rPr lang="es-ES" dirty="0">
                <a:solidFill>
                  <a:schemeClr val="accent1"/>
                </a:solidFill>
                <a:latin typeface="+mn-lt"/>
              </a:rPr>
              <a:t>(Respuesta única)  </a:t>
            </a:r>
            <a:endParaRPr lang="es-ES" sz="16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64D9C6C7-3E10-A52D-DB43-F2E8635B48C2}"/>
              </a:ext>
            </a:extLst>
          </p:cNvPr>
          <p:cNvGrpSpPr/>
          <p:nvPr/>
        </p:nvGrpSpPr>
        <p:grpSpPr>
          <a:xfrm>
            <a:off x="-658502" y="1695517"/>
            <a:ext cx="3963341" cy="1714500"/>
            <a:chOff x="2662937" y="2630767"/>
            <a:chExt cx="3963341" cy="1714500"/>
          </a:xfrm>
        </p:grpSpPr>
        <p:sp>
          <p:nvSpPr>
            <p:cNvPr id="68" name="Rounded Rectangle 12" hidden="1">
              <a:extLst>
                <a:ext uri="{FF2B5EF4-FFF2-40B4-BE49-F238E27FC236}">
                  <a16:creationId xmlns:a16="http://schemas.microsoft.com/office/drawing/2014/main" id="{57AFABE7-AA8D-3872-85E0-1C29BC61859B}"/>
                </a:ext>
              </a:extLst>
            </p:cNvPr>
            <p:cNvSpPr/>
            <p:nvPr/>
          </p:nvSpPr>
          <p:spPr>
            <a:xfrm rot="16200000">
              <a:off x="3609877" y="1683827"/>
              <a:ext cx="1714500" cy="3608380"/>
            </a:xfrm>
            <a:prstGeom prst="roundRect">
              <a:avLst>
                <a:gd name="adj" fmla="val 50000"/>
              </a:avLst>
            </a:prstGeom>
            <a:gradFill>
              <a:gsLst>
                <a:gs pos="58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F63924FF-55F5-CA01-3656-951F1E6C7F2C}"/>
                </a:ext>
              </a:extLst>
            </p:cNvPr>
            <p:cNvGrpSpPr/>
            <p:nvPr/>
          </p:nvGrpSpPr>
          <p:grpSpPr>
            <a:xfrm>
              <a:off x="3730678" y="2859446"/>
              <a:ext cx="2895600" cy="979755"/>
              <a:chOff x="8695097" y="1422316"/>
              <a:chExt cx="2895600" cy="979755"/>
            </a:xfrm>
          </p:grpSpPr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FF2A438A-C231-69B5-F460-C4C347C61D02}"/>
                  </a:ext>
                </a:extLst>
              </p:cNvPr>
              <p:cNvSpPr txBox="1"/>
              <p:nvPr/>
            </p:nvSpPr>
            <p:spPr>
              <a:xfrm>
                <a:off x="8714721" y="1422316"/>
                <a:ext cx="2762315" cy="979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es-ES" sz="2800" b="1" dirty="0">
                    <a:solidFill>
                      <a:schemeClr val="accent1"/>
                    </a:solidFill>
                    <a:latin typeface="+mj-lt"/>
                  </a:rPr>
                  <a:t> 4</a:t>
                </a: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de cada 10</a:t>
                </a:r>
                <a:endParaRPr lang="es-ES" sz="2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es-ES" sz="1200" dirty="0">
                    <a:solidFill>
                      <a:schemeClr val="bg2"/>
                    </a:solidFill>
                    <a:latin typeface="+mj-lt"/>
                  </a:rPr>
                  <a:t>españoles estaría interesado en comprar un coche eléctrico de segunda mano</a:t>
                </a:r>
                <a:endParaRPr lang="es-ES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F9CE79CB-77CE-51D8-21EB-17885C2498B5}"/>
                  </a:ext>
                </a:extLst>
              </p:cNvPr>
              <p:cNvGrpSpPr/>
              <p:nvPr/>
            </p:nvGrpSpPr>
            <p:grpSpPr>
              <a:xfrm>
                <a:off x="8695097" y="1434228"/>
                <a:ext cx="2895600" cy="633734"/>
                <a:chOff x="7959491" y="932496"/>
                <a:chExt cx="2895600" cy="633734"/>
              </a:xfrm>
            </p:grpSpPr>
            <p:pic>
              <p:nvPicPr>
                <p:cNvPr id="72" name="Gráfico 10">
                  <a:extLst>
                    <a:ext uri="{FF2B5EF4-FFF2-40B4-BE49-F238E27FC236}">
                      <a16:creationId xmlns:a16="http://schemas.microsoft.com/office/drawing/2014/main" id="{6F87A9D5-FB55-BBE5-534E-A529B17BA5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334655" y="1057701"/>
                  <a:ext cx="407137" cy="407137"/>
                </a:xfrm>
                <a:prstGeom prst="rect">
                  <a:avLst/>
                </a:prstGeom>
              </p:spPr>
            </p:pic>
            <p:sp>
              <p:nvSpPr>
                <p:cNvPr id="73" name="Elipse 72">
                  <a:extLst>
                    <a:ext uri="{FF2B5EF4-FFF2-40B4-BE49-F238E27FC236}">
                      <a16:creationId xmlns:a16="http://schemas.microsoft.com/office/drawing/2014/main" id="{5DBCC0FD-13DE-4383-0AB3-990B41712C61}"/>
                    </a:ext>
                  </a:extLst>
                </p:cNvPr>
                <p:cNvSpPr/>
                <p:nvPr/>
              </p:nvSpPr>
              <p:spPr>
                <a:xfrm>
                  <a:off x="10221357" y="932496"/>
                  <a:ext cx="633734" cy="633734"/>
                </a:xfrm>
                <a:prstGeom prst="ellipse">
                  <a:avLst/>
                </a:prstGeom>
                <a:noFill/>
                <a:ln w="349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74" name="Conector recto 73">
                  <a:extLst>
                    <a:ext uri="{FF2B5EF4-FFF2-40B4-BE49-F238E27FC236}">
                      <a16:creationId xmlns:a16="http://schemas.microsoft.com/office/drawing/2014/main" id="{4DA66A69-1969-8171-2F32-0E0C2F785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59491" y="1258888"/>
                  <a:ext cx="2253110" cy="0"/>
                </a:xfrm>
                <a:prstGeom prst="line">
                  <a:avLst/>
                </a:prstGeom>
                <a:ln w="3492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ángulo 74">
                  <a:extLst>
                    <a:ext uri="{FF2B5EF4-FFF2-40B4-BE49-F238E27FC236}">
                      <a16:creationId xmlns:a16="http://schemas.microsoft.com/office/drawing/2014/main" id="{C061D55F-19EA-D8D2-D48B-CFDCDE9D6DD6}"/>
                    </a:ext>
                  </a:extLst>
                </p:cNvPr>
                <p:cNvSpPr/>
                <p:nvPr/>
              </p:nvSpPr>
              <p:spPr>
                <a:xfrm>
                  <a:off x="7964371" y="1212850"/>
                  <a:ext cx="71700" cy="4631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8182DEBF-BCBA-C96B-1444-D35C00743CD1}"/>
              </a:ext>
            </a:extLst>
          </p:cNvPr>
          <p:cNvGrpSpPr/>
          <p:nvPr/>
        </p:nvGrpSpPr>
        <p:grpSpPr>
          <a:xfrm>
            <a:off x="-632342" y="4405567"/>
            <a:ext cx="8460803" cy="2069049"/>
            <a:chOff x="-3404053" y="4457977"/>
            <a:chExt cx="8460803" cy="2069049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BBB7B02A-6E30-EF87-B96C-8A0BC6F8068F}"/>
                </a:ext>
              </a:extLst>
            </p:cNvPr>
            <p:cNvGrpSpPr/>
            <p:nvPr/>
          </p:nvGrpSpPr>
          <p:grpSpPr>
            <a:xfrm>
              <a:off x="-3404053" y="4905277"/>
              <a:ext cx="7465071" cy="1596849"/>
              <a:chOff x="-3753110" y="2301563"/>
              <a:chExt cx="7465071" cy="1596849"/>
            </a:xfrm>
          </p:grpSpPr>
          <p:sp>
            <p:nvSpPr>
              <p:cNvPr id="53" name="TextBox 26">
                <a:extLst>
                  <a:ext uri="{FF2B5EF4-FFF2-40B4-BE49-F238E27FC236}">
                    <a16:creationId xmlns:a16="http://schemas.microsoft.com/office/drawing/2014/main" id="{640D1CFD-2833-A478-F8B4-D273C82F7379}"/>
                  </a:ext>
                </a:extLst>
              </p:cNvPr>
              <p:cNvSpPr txBox="1"/>
              <p:nvPr/>
            </p:nvSpPr>
            <p:spPr>
              <a:xfrm>
                <a:off x="184071" y="2734498"/>
                <a:ext cx="352789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400" noProof="1">
                    <a:solidFill>
                      <a:schemeClr val="bg2"/>
                    </a:solidFill>
                    <a:latin typeface="+mj-lt"/>
                  </a:rPr>
                  <a:t>El coste de la instalación es muy alto</a:t>
                </a:r>
                <a:endParaRPr lang="en-US" sz="14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DC266608-969E-F67D-2C8E-C1D62ECF8CA4}"/>
                  </a:ext>
                </a:extLst>
              </p:cNvPr>
              <p:cNvSpPr txBox="1"/>
              <p:nvPr/>
            </p:nvSpPr>
            <p:spPr>
              <a:xfrm>
                <a:off x="-3753110" y="2301563"/>
                <a:ext cx="74650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400" noProof="1">
                    <a:solidFill>
                      <a:schemeClr val="bg2"/>
                    </a:solidFill>
                    <a:latin typeface="+mj-lt"/>
                  </a:rPr>
                  <a:t>No dispongo de vivienda unifamiliar ni plaza de garaje propia para la instalación</a:t>
                </a:r>
              </a:p>
            </p:txBody>
          </p:sp>
          <p:sp>
            <p:nvSpPr>
              <p:cNvPr id="55" name="TextBox 26">
                <a:extLst>
                  <a:ext uri="{FF2B5EF4-FFF2-40B4-BE49-F238E27FC236}">
                    <a16:creationId xmlns:a16="http://schemas.microsoft.com/office/drawing/2014/main" id="{8048D598-1EFF-3B83-235E-326A2B55B576}"/>
                  </a:ext>
                </a:extLst>
              </p:cNvPr>
              <p:cNvSpPr txBox="1"/>
              <p:nvPr/>
            </p:nvSpPr>
            <p:spPr>
              <a:xfrm>
                <a:off x="-2787910" y="3161083"/>
                <a:ext cx="64998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400" noProof="1">
                    <a:solidFill>
                      <a:schemeClr val="bg2"/>
                    </a:solidFill>
                    <a:latin typeface="+mj-lt"/>
                  </a:rPr>
                  <a:t>Prefiero recargar la batería en puntos de recarga de acceso público</a:t>
                </a:r>
              </a:p>
            </p:txBody>
          </p:sp>
          <p:sp>
            <p:nvSpPr>
              <p:cNvPr id="4" name="TextBox 26">
                <a:extLst>
                  <a:ext uri="{FF2B5EF4-FFF2-40B4-BE49-F238E27FC236}">
                    <a16:creationId xmlns:a16="http://schemas.microsoft.com/office/drawing/2014/main" id="{FC0A9EE4-62C0-0ABA-3D33-1E06229422F5}"/>
                  </a:ext>
                </a:extLst>
              </p:cNvPr>
              <p:cNvSpPr txBox="1"/>
              <p:nvPr/>
            </p:nvSpPr>
            <p:spPr>
              <a:xfrm>
                <a:off x="-2787910" y="3590635"/>
                <a:ext cx="649987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s-ES" sz="1400" noProof="1">
                    <a:solidFill>
                      <a:schemeClr val="bg2"/>
                    </a:solidFill>
                    <a:latin typeface="+mj-lt"/>
                  </a:rPr>
                  <a:t>Dispongo de puntos de recarga en mi lugar de trabajo</a:t>
                </a:r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04889F5F-2312-52B3-06E4-128195C4EF49}"/>
                </a:ext>
              </a:extLst>
            </p:cNvPr>
            <p:cNvGrpSpPr/>
            <p:nvPr/>
          </p:nvGrpSpPr>
          <p:grpSpPr>
            <a:xfrm>
              <a:off x="4126497" y="4886857"/>
              <a:ext cx="368278" cy="1640169"/>
              <a:chOff x="4452807" y="2358982"/>
              <a:chExt cx="368278" cy="1640169"/>
            </a:xfrm>
          </p:grpSpPr>
          <p:pic>
            <p:nvPicPr>
              <p:cNvPr id="59" name="Imagen 58">
                <a:extLst>
                  <a:ext uri="{FF2B5EF4-FFF2-40B4-BE49-F238E27FC236}">
                    <a16:creationId xmlns:a16="http://schemas.microsoft.com/office/drawing/2014/main" id="{F6087FA5-D3CC-2C8C-2055-30E19A87D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81835" y="2358982"/>
                <a:ext cx="339250" cy="339250"/>
              </a:xfrm>
              <a:prstGeom prst="rect">
                <a:avLst/>
              </a:prstGeom>
            </p:spPr>
          </p:pic>
          <p:pic>
            <p:nvPicPr>
              <p:cNvPr id="60" name="Imagen 59">
                <a:extLst>
                  <a:ext uri="{FF2B5EF4-FFF2-40B4-BE49-F238E27FC236}">
                    <a16:creationId xmlns:a16="http://schemas.microsoft.com/office/drawing/2014/main" id="{7A6A11F4-71C9-9E82-DF32-497A02C36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53623" y="2792183"/>
                <a:ext cx="337618" cy="337618"/>
              </a:xfrm>
              <a:prstGeom prst="rect">
                <a:avLst/>
              </a:prstGeom>
            </p:spPr>
          </p:pic>
          <p:pic>
            <p:nvPicPr>
              <p:cNvPr id="61" name="Imagen 60">
                <a:extLst>
                  <a:ext uri="{FF2B5EF4-FFF2-40B4-BE49-F238E27FC236}">
                    <a16:creationId xmlns:a16="http://schemas.microsoft.com/office/drawing/2014/main" id="{E5CDEC34-CDE2-859E-0D0F-47E6F0B67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52807" y="3659901"/>
                <a:ext cx="339250" cy="339250"/>
              </a:xfrm>
              <a:prstGeom prst="rect">
                <a:avLst/>
              </a:prstGeom>
            </p:spPr>
          </p:pic>
          <p:pic>
            <p:nvPicPr>
              <p:cNvPr id="56" name="Imagen 55">
                <a:extLst>
                  <a:ext uri="{FF2B5EF4-FFF2-40B4-BE49-F238E27FC236}">
                    <a16:creationId xmlns:a16="http://schemas.microsoft.com/office/drawing/2014/main" id="{037A0644-B18A-2AFB-2909-63A75499B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52807" y="3232106"/>
                <a:ext cx="339250" cy="339250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FE576EFC-29A0-1222-B778-5A99624739D2}"/>
                </a:ext>
              </a:extLst>
            </p:cNvPr>
            <p:cNvSpPr txBox="1"/>
            <p:nvPr/>
          </p:nvSpPr>
          <p:spPr>
            <a:xfrm>
              <a:off x="4347164" y="4457977"/>
              <a:ext cx="709586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9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1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900" b="0" dirty="0">
                  <a:solidFill>
                    <a:schemeClr val="bg2"/>
                  </a:solidFill>
                  <a:latin typeface="+mj-lt"/>
                </a:rPr>
                <a:t>(pp) 23/24</a:t>
              </a:r>
            </a:p>
          </p:txBody>
        </p:sp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101C901C-ADAD-4751-2F9A-D8B77FA4B631}"/>
                </a:ext>
              </a:extLst>
            </p:cNvPr>
            <p:cNvGrpSpPr/>
            <p:nvPr/>
          </p:nvGrpSpPr>
          <p:grpSpPr>
            <a:xfrm>
              <a:off x="4542717" y="4886857"/>
              <a:ext cx="253120" cy="1203876"/>
              <a:chOff x="1837626" y="5013293"/>
              <a:chExt cx="425573" cy="1203876"/>
            </a:xfrm>
          </p:grpSpPr>
          <p:sp>
            <p:nvSpPr>
              <p:cNvPr id="111" name="CuadroTexto 110">
                <a:extLst>
                  <a:ext uri="{FF2B5EF4-FFF2-40B4-BE49-F238E27FC236}">
                    <a16:creationId xmlns:a16="http://schemas.microsoft.com/office/drawing/2014/main" id="{7DDCB552-311F-7258-A6FE-6FA56F43D4A9}"/>
                  </a:ext>
                </a:extLst>
              </p:cNvPr>
              <p:cNvSpPr txBox="1"/>
              <p:nvPr/>
            </p:nvSpPr>
            <p:spPr>
              <a:xfrm>
                <a:off x="1837626" y="5013293"/>
                <a:ext cx="425573" cy="342000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-5</a:t>
                </a:r>
              </a:p>
            </p:txBody>
          </p:sp>
          <p:sp>
            <p:nvSpPr>
              <p:cNvPr id="112" name="Diagrama de flujo: proceso 111">
                <a:extLst>
                  <a:ext uri="{FF2B5EF4-FFF2-40B4-BE49-F238E27FC236}">
                    <a16:creationId xmlns:a16="http://schemas.microsoft.com/office/drawing/2014/main" id="{357155DC-8BFB-078B-01E0-FEE4B264AF9A}"/>
                  </a:ext>
                </a:extLst>
              </p:cNvPr>
              <p:cNvSpPr/>
              <p:nvPr/>
            </p:nvSpPr>
            <p:spPr>
              <a:xfrm>
                <a:off x="1844768" y="5284004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969F870-2BF6-0E9C-E3BF-368DDB9E7EE2}"/>
                  </a:ext>
                </a:extLst>
              </p:cNvPr>
              <p:cNvSpPr txBox="1"/>
              <p:nvPr/>
            </p:nvSpPr>
            <p:spPr>
              <a:xfrm>
                <a:off x="1837626" y="5872416"/>
                <a:ext cx="425573" cy="34202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14" name="Diagrama de flujo: proceso 13">
                <a:extLst>
                  <a:ext uri="{FF2B5EF4-FFF2-40B4-BE49-F238E27FC236}">
                    <a16:creationId xmlns:a16="http://schemas.microsoft.com/office/drawing/2014/main" id="{5EACC4F3-C8FE-192F-2460-B8329D594C5D}"/>
                  </a:ext>
                </a:extLst>
              </p:cNvPr>
              <p:cNvSpPr/>
              <p:nvPr/>
            </p:nvSpPr>
            <p:spPr>
              <a:xfrm>
                <a:off x="1844768" y="6145169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AA554BF3-E7C4-7EBC-CCE1-04E83354EB0E}"/>
                </a:ext>
              </a:extLst>
            </p:cNvPr>
            <p:cNvGrpSpPr/>
            <p:nvPr/>
          </p:nvGrpSpPr>
          <p:grpSpPr>
            <a:xfrm>
              <a:off x="4542717" y="5314972"/>
              <a:ext cx="253120" cy="1202183"/>
              <a:chOff x="1837626" y="4909865"/>
              <a:chExt cx="425573" cy="1202183"/>
            </a:xfrm>
          </p:grpSpPr>
          <p:sp>
            <p:nvSpPr>
              <p:cNvPr id="125" name="CuadroTexto 124">
                <a:extLst>
                  <a:ext uri="{FF2B5EF4-FFF2-40B4-BE49-F238E27FC236}">
                    <a16:creationId xmlns:a16="http://schemas.microsoft.com/office/drawing/2014/main" id="{FB88C072-9848-A67B-8A65-2B6FF9923C9A}"/>
                  </a:ext>
                </a:extLst>
              </p:cNvPr>
              <p:cNvSpPr txBox="1"/>
              <p:nvPr/>
            </p:nvSpPr>
            <p:spPr>
              <a:xfrm>
                <a:off x="1837626" y="4909865"/>
                <a:ext cx="425573" cy="338636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+3</a:t>
                </a:r>
              </a:p>
            </p:txBody>
          </p:sp>
          <p:sp>
            <p:nvSpPr>
              <p:cNvPr id="131" name="Diagrama de flujo: proceso 130">
                <a:extLst>
                  <a:ext uri="{FF2B5EF4-FFF2-40B4-BE49-F238E27FC236}">
                    <a16:creationId xmlns:a16="http://schemas.microsoft.com/office/drawing/2014/main" id="{79497448-8296-4828-0BBB-58BF3FF24A6C}"/>
                  </a:ext>
                </a:extLst>
              </p:cNvPr>
              <p:cNvSpPr/>
              <p:nvPr/>
            </p:nvSpPr>
            <p:spPr>
              <a:xfrm>
                <a:off x="1844768" y="5173672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75CB470C-DB46-E391-99A9-C9F014684622}"/>
                  </a:ext>
                </a:extLst>
              </p:cNvPr>
              <p:cNvSpPr txBox="1"/>
              <p:nvPr/>
            </p:nvSpPr>
            <p:spPr>
              <a:xfrm>
                <a:off x="1837626" y="5769497"/>
                <a:ext cx="425573" cy="342551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51" name="Diagrama de flujo: proceso 50">
                <a:extLst>
                  <a:ext uri="{FF2B5EF4-FFF2-40B4-BE49-F238E27FC236}">
                    <a16:creationId xmlns:a16="http://schemas.microsoft.com/office/drawing/2014/main" id="{A752345A-3997-02F3-853D-5BCE1B7CDB0E}"/>
                  </a:ext>
                </a:extLst>
              </p:cNvPr>
              <p:cNvSpPr/>
              <p:nvPr/>
            </p:nvSpPr>
            <p:spPr>
              <a:xfrm>
                <a:off x="1844768" y="6037219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3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4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4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4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4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4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46" grpId="0" animBg="1"/>
      <p:bldP spid="47" grpId="0" animBg="1"/>
      <p:bldP spid="48" grpId="0" animBg="1"/>
      <p:bldGraphic spid="49" grpId="0" uiExpand="1">
        <p:bldSub>
          <a:bldChart bld="category"/>
        </p:bldSub>
      </p:bldGraphic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0798F4B-06E3-4EC0-89DF-EE49E203C0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7A066C-6FCC-8727-816D-7625D33B9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2399"/>
            <a:ext cx="12192000" cy="685799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24400" y="-895351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Portada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D16771-D3C0-D3C0-3D41-A2A111A4FD14}"/>
              </a:ext>
            </a:extLst>
          </p:cNvPr>
          <p:cNvSpPr/>
          <p:nvPr/>
        </p:nvSpPr>
        <p:spPr>
          <a:xfrm>
            <a:off x="0" y="0"/>
            <a:ext cx="8724900" cy="4003575"/>
          </a:xfrm>
          <a:custGeom>
            <a:avLst/>
            <a:gdLst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8724900 w 8724900"/>
              <a:gd name="connsiteY2" fmla="*/ 3949700 h 3949700"/>
              <a:gd name="connsiteX3" fmla="*/ 0 w 8724900"/>
              <a:gd name="connsiteY3" fmla="*/ 3949700 h 3949700"/>
              <a:gd name="connsiteX4" fmla="*/ 0 w 8724900"/>
              <a:gd name="connsiteY4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0 w 8724900"/>
              <a:gd name="connsiteY3" fmla="*/ 3949700 h 3949700"/>
              <a:gd name="connsiteX4" fmla="*/ 0 w 8724900"/>
              <a:gd name="connsiteY4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336800 w 8724900"/>
              <a:gd name="connsiteY3" fmla="*/ 39497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5245100 w 8724900"/>
              <a:gd name="connsiteY2" fmla="*/ 39497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953000 w 8724900"/>
              <a:gd name="connsiteY2" fmla="*/ 3124200 h 3949700"/>
              <a:gd name="connsiteX3" fmla="*/ 2184400 w 8724900"/>
              <a:gd name="connsiteY3" fmla="*/ 37465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953000 w 8724900"/>
              <a:gd name="connsiteY2" fmla="*/ 31242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953000 w 8724900"/>
              <a:gd name="connsiteY2" fmla="*/ 31242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787900 w 8724900"/>
              <a:gd name="connsiteY2" fmla="*/ 2781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356100 w 8724900"/>
              <a:gd name="connsiteY2" fmla="*/ 25527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4356100 w 8724900"/>
              <a:gd name="connsiteY2" fmla="*/ 25527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75100 w 8724900"/>
              <a:gd name="connsiteY2" fmla="*/ 21336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11600 w 8724900"/>
              <a:gd name="connsiteY2" fmla="*/ 20828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797300 w 8724900"/>
              <a:gd name="connsiteY2" fmla="*/ 18796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797300 w 8724900"/>
              <a:gd name="connsiteY2" fmla="*/ 18796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7178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438400 w 8724900"/>
              <a:gd name="connsiteY3" fmla="*/ 38481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540000 w 8724900"/>
              <a:gd name="connsiteY3" fmla="*/ 38608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78969"/>
              <a:gd name="connsiteX1" fmla="*/ 8724900 w 8724900"/>
              <a:gd name="connsiteY1" fmla="*/ 0 h 3978969"/>
              <a:gd name="connsiteX2" fmla="*/ 3873500 w 8724900"/>
              <a:gd name="connsiteY2" fmla="*/ 1638300 h 3978969"/>
              <a:gd name="connsiteX3" fmla="*/ 2540000 w 8724900"/>
              <a:gd name="connsiteY3" fmla="*/ 3860800 h 3978969"/>
              <a:gd name="connsiteX4" fmla="*/ 0 w 8724900"/>
              <a:gd name="connsiteY4" fmla="*/ 3949700 h 3978969"/>
              <a:gd name="connsiteX5" fmla="*/ 0 w 8724900"/>
              <a:gd name="connsiteY5" fmla="*/ 0 h 3978969"/>
              <a:gd name="connsiteX0" fmla="*/ 0 w 8724900"/>
              <a:gd name="connsiteY0" fmla="*/ 0 h 3978969"/>
              <a:gd name="connsiteX1" fmla="*/ 8724900 w 8724900"/>
              <a:gd name="connsiteY1" fmla="*/ 0 h 3978969"/>
              <a:gd name="connsiteX2" fmla="*/ 3873500 w 8724900"/>
              <a:gd name="connsiteY2" fmla="*/ 1638300 h 3978969"/>
              <a:gd name="connsiteX3" fmla="*/ 2540000 w 8724900"/>
              <a:gd name="connsiteY3" fmla="*/ 3860800 h 3978969"/>
              <a:gd name="connsiteX4" fmla="*/ 0 w 8724900"/>
              <a:gd name="connsiteY4" fmla="*/ 3949700 h 3978969"/>
              <a:gd name="connsiteX5" fmla="*/ 0 w 8724900"/>
              <a:gd name="connsiteY5" fmla="*/ 0 h 3978969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873500 w 8724900"/>
              <a:gd name="connsiteY2" fmla="*/ 16383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448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794000 w 8724900"/>
              <a:gd name="connsiteY3" fmla="*/ 37719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78658"/>
              <a:gd name="connsiteX1" fmla="*/ 8724900 w 8724900"/>
              <a:gd name="connsiteY1" fmla="*/ 0 h 3978658"/>
              <a:gd name="connsiteX2" fmla="*/ 3987800 w 8724900"/>
              <a:gd name="connsiteY2" fmla="*/ 1727200 h 3978658"/>
              <a:gd name="connsiteX3" fmla="*/ 2832100 w 8724900"/>
              <a:gd name="connsiteY3" fmla="*/ 3835400 h 3978658"/>
              <a:gd name="connsiteX4" fmla="*/ 0 w 8724900"/>
              <a:gd name="connsiteY4" fmla="*/ 3949700 h 3978658"/>
              <a:gd name="connsiteX5" fmla="*/ 0 w 8724900"/>
              <a:gd name="connsiteY5" fmla="*/ 0 h 3978658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3949700"/>
              <a:gd name="connsiteX1" fmla="*/ 8724900 w 8724900"/>
              <a:gd name="connsiteY1" fmla="*/ 0 h 3949700"/>
              <a:gd name="connsiteX2" fmla="*/ 3987800 w 8724900"/>
              <a:gd name="connsiteY2" fmla="*/ 1727200 h 3949700"/>
              <a:gd name="connsiteX3" fmla="*/ 2832100 w 8724900"/>
              <a:gd name="connsiteY3" fmla="*/ 3835400 h 3949700"/>
              <a:gd name="connsiteX4" fmla="*/ 0 w 8724900"/>
              <a:gd name="connsiteY4" fmla="*/ 3949700 h 3949700"/>
              <a:gd name="connsiteX5" fmla="*/ 0 w 8724900"/>
              <a:gd name="connsiteY5" fmla="*/ 0 h 3949700"/>
              <a:gd name="connsiteX0" fmla="*/ 0 w 8724900"/>
              <a:gd name="connsiteY0" fmla="*/ 0 h 4003575"/>
              <a:gd name="connsiteX1" fmla="*/ 8724900 w 8724900"/>
              <a:gd name="connsiteY1" fmla="*/ 0 h 4003575"/>
              <a:gd name="connsiteX2" fmla="*/ 3987800 w 8724900"/>
              <a:gd name="connsiteY2" fmla="*/ 1727200 h 4003575"/>
              <a:gd name="connsiteX3" fmla="*/ 2822575 w 8724900"/>
              <a:gd name="connsiteY3" fmla="*/ 3959225 h 4003575"/>
              <a:gd name="connsiteX4" fmla="*/ 0 w 8724900"/>
              <a:gd name="connsiteY4" fmla="*/ 3949700 h 4003575"/>
              <a:gd name="connsiteX5" fmla="*/ 0 w 8724900"/>
              <a:gd name="connsiteY5" fmla="*/ 0 h 4003575"/>
              <a:gd name="connsiteX0" fmla="*/ 0 w 8724900"/>
              <a:gd name="connsiteY0" fmla="*/ 0 h 4003575"/>
              <a:gd name="connsiteX1" fmla="*/ 8724900 w 8724900"/>
              <a:gd name="connsiteY1" fmla="*/ 0 h 4003575"/>
              <a:gd name="connsiteX2" fmla="*/ 3987800 w 8724900"/>
              <a:gd name="connsiteY2" fmla="*/ 1727200 h 4003575"/>
              <a:gd name="connsiteX3" fmla="*/ 2822575 w 8724900"/>
              <a:gd name="connsiteY3" fmla="*/ 3959225 h 4003575"/>
              <a:gd name="connsiteX4" fmla="*/ 0 w 8724900"/>
              <a:gd name="connsiteY4" fmla="*/ 3949700 h 4003575"/>
              <a:gd name="connsiteX5" fmla="*/ 0 w 8724900"/>
              <a:gd name="connsiteY5" fmla="*/ 0 h 40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900" h="4003575">
                <a:moveTo>
                  <a:pt x="0" y="0"/>
                </a:moveTo>
                <a:lnTo>
                  <a:pt x="8724900" y="0"/>
                </a:lnTo>
                <a:cubicBezTo>
                  <a:pt x="7387167" y="152400"/>
                  <a:pt x="6506633" y="50800"/>
                  <a:pt x="3987800" y="1727200"/>
                </a:cubicBezTo>
                <a:cubicBezTo>
                  <a:pt x="3310467" y="2319867"/>
                  <a:pt x="2915708" y="3157008"/>
                  <a:pt x="2822575" y="3959225"/>
                </a:cubicBezTo>
                <a:cubicBezTo>
                  <a:pt x="2729442" y="4090458"/>
                  <a:pt x="728133" y="3881967"/>
                  <a:pt x="0" y="3949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E48E8B-83E3-7A1F-BD0D-50AA1CE93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04" y="320569"/>
            <a:ext cx="3264998" cy="137355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443F4C-18B3-A4D5-2665-E08D2A4CFB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Forma libre: forma 31" hidden="1">
            <a:extLst>
              <a:ext uri="{FF2B5EF4-FFF2-40B4-BE49-F238E27FC236}">
                <a16:creationId xmlns:a16="http://schemas.microsoft.com/office/drawing/2014/main" id="{8E54A0DB-71C6-87AB-0DF7-9F3175E72106}"/>
              </a:ext>
            </a:extLst>
          </p:cNvPr>
          <p:cNvSpPr/>
          <p:nvPr/>
        </p:nvSpPr>
        <p:spPr>
          <a:xfrm>
            <a:off x="-670344" y="5834549"/>
            <a:ext cx="5864644" cy="488972"/>
          </a:xfrm>
          <a:custGeom>
            <a:avLst/>
            <a:gdLst/>
            <a:ahLst/>
            <a:cxnLst/>
            <a:rect l="l" t="t" r="r" b="b"/>
            <a:pathLst>
              <a:path w="5864644" h="488972">
                <a:moveTo>
                  <a:pt x="5183478" y="280320"/>
                </a:moveTo>
                <a:lnTo>
                  <a:pt x="5183478" y="312328"/>
                </a:lnTo>
                <a:lnTo>
                  <a:pt x="5215209" y="312328"/>
                </a:lnTo>
                <a:lnTo>
                  <a:pt x="5215209" y="280320"/>
                </a:lnTo>
                <a:close/>
                <a:moveTo>
                  <a:pt x="1954503" y="280320"/>
                </a:moveTo>
                <a:lnTo>
                  <a:pt x="1954503" y="312328"/>
                </a:lnTo>
                <a:lnTo>
                  <a:pt x="1986234" y="312328"/>
                </a:lnTo>
                <a:lnTo>
                  <a:pt x="1986234" y="280320"/>
                </a:lnTo>
                <a:close/>
                <a:moveTo>
                  <a:pt x="2496584" y="228632"/>
                </a:moveTo>
                <a:lnTo>
                  <a:pt x="2520906" y="228632"/>
                </a:lnTo>
                <a:cubicBezTo>
                  <a:pt x="2533746" y="228534"/>
                  <a:pt x="2542890" y="230733"/>
                  <a:pt x="2548337" y="235231"/>
                </a:cubicBezTo>
                <a:cubicBezTo>
                  <a:pt x="2553784" y="239728"/>
                  <a:pt x="2556433" y="247110"/>
                  <a:pt x="2556283" y="257377"/>
                </a:cubicBezTo>
                <a:cubicBezTo>
                  <a:pt x="2556306" y="267103"/>
                  <a:pt x="2553427" y="274116"/>
                  <a:pt x="2547646" y="278417"/>
                </a:cubicBezTo>
                <a:cubicBezTo>
                  <a:pt x="2541865" y="282719"/>
                  <a:pt x="2533044" y="284826"/>
                  <a:pt x="2521182" y="284740"/>
                </a:cubicBezTo>
                <a:lnTo>
                  <a:pt x="2496584" y="284740"/>
                </a:lnTo>
                <a:close/>
                <a:moveTo>
                  <a:pt x="3278766" y="151047"/>
                </a:moveTo>
                <a:lnTo>
                  <a:pt x="3304731" y="239991"/>
                </a:lnTo>
                <a:lnTo>
                  <a:pt x="3252800" y="239991"/>
                </a:lnTo>
                <a:close/>
                <a:moveTo>
                  <a:pt x="3725309" y="146593"/>
                </a:moveTo>
                <a:lnTo>
                  <a:pt x="3746591" y="146593"/>
                </a:lnTo>
                <a:cubicBezTo>
                  <a:pt x="3758982" y="146270"/>
                  <a:pt x="3768126" y="148366"/>
                  <a:pt x="3774022" y="152880"/>
                </a:cubicBezTo>
                <a:cubicBezTo>
                  <a:pt x="3779919" y="157394"/>
                  <a:pt x="3782844" y="166261"/>
                  <a:pt x="3782798" y="179481"/>
                </a:cubicBezTo>
                <a:cubicBezTo>
                  <a:pt x="3782786" y="191393"/>
                  <a:pt x="3779700" y="199972"/>
                  <a:pt x="3773539" y="205218"/>
                </a:cubicBezTo>
                <a:cubicBezTo>
                  <a:pt x="3767378" y="210463"/>
                  <a:pt x="3758211" y="213031"/>
                  <a:pt x="3746038" y="212921"/>
                </a:cubicBezTo>
                <a:cubicBezTo>
                  <a:pt x="3741858" y="212921"/>
                  <a:pt x="3738195" y="212783"/>
                  <a:pt x="3735051" y="212507"/>
                </a:cubicBezTo>
                <a:cubicBezTo>
                  <a:pt x="3731907" y="212230"/>
                  <a:pt x="3728660" y="211816"/>
                  <a:pt x="3725309" y="211263"/>
                </a:cubicBezTo>
                <a:close/>
                <a:moveTo>
                  <a:pt x="2953784" y="146593"/>
                </a:moveTo>
                <a:lnTo>
                  <a:pt x="2975066" y="146593"/>
                </a:lnTo>
                <a:cubicBezTo>
                  <a:pt x="2987457" y="146270"/>
                  <a:pt x="2996601" y="148366"/>
                  <a:pt x="3002498" y="152880"/>
                </a:cubicBezTo>
                <a:cubicBezTo>
                  <a:pt x="3008394" y="157394"/>
                  <a:pt x="3011319" y="166261"/>
                  <a:pt x="3011273" y="179481"/>
                </a:cubicBezTo>
                <a:cubicBezTo>
                  <a:pt x="3011262" y="191393"/>
                  <a:pt x="3008175" y="199972"/>
                  <a:pt x="3002014" y="205218"/>
                </a:cubicBezTo>
                <a:cubicBezTo>
                  <a:pt x="2995853" y="210463"/>
                  <a:pt x="2986686" y="213031"/>
                  <a:pt x="2974513" y="212921"/>
                </a:cubicBezTo>
                <a:cubicBezTo>
                  <a:pt x="2970333" y="212921"/>
                  <a:pt x="2966670" y="212783"/>
                  <a:pt x="2963527" y="212507"/>
                </a:cubicBezTo>
                <a:cubicBezTo>
                  <a:pt x="2960383" y="212230"/>
                  <a:pt x="2957135" y="211816"/>
                  <a:pt x="2953784" y="211263"/>
                </a:cubicBezTo>
                <a:close/>
                <a:moveTo>
                  <a:pt x="2496584" y="146593"/>
                </a:moveTo>
                <a:lnTo>
                  <a:pt x="2519800" y="146593"/>
                </a:lnTo>
                <a:cubicBezTo>
                  <a:pt x="2530315" y="146426"/>
                  <a:pt x="2538239" y="148280"/>
                  <a:pt x="2543571" y="152156"/>
                </a:cubicBezTo>
                <a:cubicBezTo>
                  <a:pt x="2548904" y="156031"/>
                  <a:pt x="2551576" y="162929"/>
                  <a:pt x="2551587" y="172851"/>
                </a:cubicBezTo>
                <a:cubicBezTo>
                  <a:pt x="2551506" y="181897"/>
                  <a:pt x="2548765" y="188888"/>
                  <a:pt x="2543364" y="193823"/>
                </a:cubicBezTo>
                <a:cubicBezTo>
                  <a:pt x="2537963" y="198758"/>
                  <a:pt x="2530385" y="201257"/>
                  <a:pt x="2520630" y="201320"/>
                </a:cubicBezTo>
                <a:lnTo>
                  <a:pt x="2496584" y="201320"/>
                </a:lnTo>
                <a:close/>
                <a:moveTo>
                  <a:pt x="3985692" y="143002"/>
                </a:moveTo>
                <a:cubicBezTo>
                  <a:pt x="3999192" y="142564"/>
                  <a:pt x="4009635" y="147722"/>
                  <a:pt x="4017022" y="158474"/>
                </a:cubicBezTo>
                <a:cubicBezTo>
                  <a:pt x="4024408" y="169226"/>
                  <a:pt x="4028150" y="188198"/>
                  <a:pt x="4028248" y="215390"/>
                </a:cubicBezTo>
                <a:cubicBezTo>
                  <a:pt x="4028150" y="242725"/>
                  <a:pt x="4024408" y="261824"/>
                  <a:pt x="4017022" y="272686"/>
                </a:cubicBezTo>
                <a:cubicBezTo>
                  <a:pt x="4009635" y="283548"/>
                  <a:pt x="3999192" y="288763"/>
                  <a:pt x="3985692" y="288331"/>
                </a:cubicBezTo>
                <a:cubicBezTo>
                  <a:pt x="3972653" y="288751"/>
                  <a:pt x="3962255" y="283559"/>
                  <a:pt x="3954500" y="272755"/>
                </a:cubicBezTo>
                <a:cubicBezTo>
                  <a:pt x="3946746" y="261951"/>
                  <a:pt x="3942774" y="243013"/>
                  <a:pt x="3942583" y="215942"/>
                </a:cubicBezTo>
                <a:cubicBezTo>
                  <a:pt x="3942774" y="188486"/>
                  <a:pt x="3946746" y="169353"/>
                  <a:pt x="3954500" y="158543"/>
                </a:cubicBezTo>
                <a:cubicBezTo>
                  <a:pt x="3962255" y="147733"/>
                  <a:pt x="3972652" y="142553"/>
                  <a:pt x="3985692" y="143002"/>
                </a:cubicBezTo>
                <a:close/>
                <a:moveTo>
                  <a:pt x="3585642" y="143002"/>
                </a:moveTo>
                <a:cubicBezTo>
                  <a:pt x="3599142" y="142564"/>
                  <a:pt x="3609585" y="147722"/>
                  <a:pt x="3616971" y="158474"/>
                </a:cubicBezTo>
                <a:cubicBezTo>
                  <a:pt x="3624358" y="169226"/>
                  <a:pt x="3628100" y="188198"/>
                  <a:pt x="3628198" y="215390"/>
                </a:cubicBezTo>
                <a:cubicBezTo>
                  <a:pt x="3628100" y="242725"/>
                  <a:pt x="3624358" y="261824"/>
                  <a:pt x="3616971" y="272686"/>
                </a:cubicBezTo>
                <a:cubicBezTo>
                  <a:pt x="3609585" y="283548"/>
                  <a:pt x="3599142" y="288763"/>
                  <a:pt x="3585642" y="288331"/>
                </a:cubicBezTo>
                <a:cubicBezTo>
                  <a:pt x="3572602" y="288751"/>
                  <a:pt x="3562205" y="283559"/>
                  <a:pt x="3554450" y="272755"/>
                </a:cubicBezTo>
                <a:cubicBezTo>
                  <a:pt x="3546696" y="261951"/>
                  <a:pt x="3542724" y="243013"/>
                  <a:pt x="3542534" y="215942"/>
                </a:cubicBezTo>
                <a:cubicBezTo>
                  <a:pt x="3542724" y="188486"/>
                  <a:pt x="3546696" y="169353"/>
                  <a:pt x="3554450" y="158543"/>
                </a:cubicBezTo>
                <a:cubicBezTo>
                  <a:pt x="3562205" y="147733"/>
                  <a:pt x="3572602" y="142553"/>
                  <a:pt x="3585642" y="143002"/>
                </a:cubicBezTo>
                <a:close/>
                <a:moveTo>
                  <a:pt x="2356917" y="143002"/>
                </a:moveTo>
                <a:cubicBezTo>
                  <a:pt x="2370417" y="142564"/>
                  <a:pt x="2380860" y="147722"/>
                  <a:pt x="2388247" y="158474"/>
                </a:cubicBezTo>
                <a:cubicBezTo>
                  <a:pt x="2395633" y="169226"/>
                  <a:pt x="2399375" y="188198"/>
                  <a:pt x="2399473" y="215390"/>
                </a:cubicBezTo>
                <a:cubicBezTo>
                  <a:pt x="2399375" y="242725"/>
                  <a:pt x="2395633" y="261824"/>
                  <a:pt x="2388247" y="272686"/>
                </a:cubicBezTo>
                <a:cubicBezTo>
                  <a:pt x="2380860" y="283548"/>
                  <a:pt x="2370417" y="288763"/>
                  <a:pt x="2356917" y="288331"/>
                </a:cubicBezTo>
                <a:cubicBezTo>
                  <a:pt x="2343877" y="288751"/>
                  <a:pt x="2333480" y="283559"/>
                  <a:pt x="2325725" y="272755"/>
                </a:cubicBezTo>
                <a:cubicBezTo>
                  <a:pt x="2317971" y="261951"/>
                  <a:pt x="2313998" y="243013"/>
                  <a:pt x="2313808" y="215942"/>
                </a:cubicBezTo>
                <a:cubicBezTo>
                  <a:pt x="2313998" y="188486"/>
                  <a:pt x="2317971" y="169353"/>
                  <a:pt x="2325725" y="158543"/>
                </a:cubicBezTo>
                <a:cubicBezTo>
                  <a:pt x="2333480" y="147733"/>
                  <a:pt x="2343877" y="142553"/>
                  <a:pt x="2356917" y="143002"/>
                </a:cubicBezTo>
                <a:close/>
                <a:moveTo>
                  <a:pt x="5257611" y="119005"/>
                </a:moveTo>
                <a:lnTo>
                  <a:pt x="5257611" y="312328"/>
                </a:lnTo>
                <a:lnTo>
                  <a:pt x="5365857" y="312328"/>
                </a:lnTo>
                <a:lnTo>
                  <a:pt x="5365857" y="284740"/>
                </a:lnTo>
                <a:lnTo>
                  <a:pt x="5287409" y="284740"/>
                </a:lnTo>
                <a:lnTo>
                  <a:pt x="5287409" y="227803"/>
                </a:lnTo>
                <a:lnTo>
                  <a:pt x="5358675" y="227803"/>
                </a:lnTo>
                <a:lnTo>
                  <a:pt x="5358675" y="199939"/>
                </a:lnTo>
                <a:lnTo>
                  <a:pt x="5287409" y="199939"/>
                </a:lnTo>
                <a:lnTo>
                  <a:pt x="5287409" y="146593"/>
                </a:lnTo>
                <a:lnTo>
                  <a:pt x="5361990" y="146593"/>
                </a:lnTo>
                <a:lnTo>
                  <a:pt x="5361990" y="119005"/>
                </a:lnTo>
                <a:close/>
                <a:moveTo>
                  <a:pt x="4963290" y="119005"/>
                </a:moveTo>
                <a:lnTo>
                  <a:pt x="4945612" y="312328"/>
                </a:lnTo>
                <a:lnTo>
                  <a:pt x="4975720" y="312328"/>
                </a:lnTo>
                <a:lnTo>
                  <a:pt x="4987874" y="172031"/>
                </a:lnTo>
                <a:lnTo>
                  <a:pt x="5032899" y="296862"/>
                </a:lnTo>
                <a:lnTo>
                  <a:pt x="5059969" y="296862"/>
                </a:lnTo>
                <a:lnTo>
                  <a:pt x="5104994" y="172031"/>
                </a:lnTo>
                <a:lnTo>
                  <a:pt x="5117147" y="312328"/>
                </a:lnTo>
                <a:lnTo>
                  <a:pt x="5147256" y="312328"/>
                </a:lnTo>
                <a:lnTo>
                  <a:pt x="5129578" y="119005"/>
                </a:lnTo>
                <a:lnTo>
                  <a:pt x="5093945" y="119005"/>
                </a:lnTo>
                <a:lnTo>
                  <a:pt x="5046434" y="247427"/>
                </a:lnTo>
                <a:lnTo>
                  <a:pt x="4998923" y="119005"/>
                </a:lnTo>
                <a:close/>
                <a:moveTo>
                  <a:pt x="4809936" y="119005"/>
                </a:moveTo>
                <a:lnTo>
                  <a:pt x="4809936" y="312328"/>
                </a:lnTo>
                <a:lnTo>
                  <a:pt x="4918182" y="312328"/>
                </a:lnTo>
                <a:lnTo>
                  <a:pt x="4918182" y="284740"/>
                </a:lnTo>
                <a:lnTo>
                  <a:pt x="4839734" y="284740"/>
                </a:lnTo>
                <a:lnTo>
                  <a:pt x="4839734" y="227803"/>
                </a:lnTo>
                <a:lnTo>
                  <a:pt x="4911000" y="227803"/>
                </a:lnTo>
                <a:lnTo>
                  <a:pt x="4911000" y="199939"/>
                </a:lnTo>
                <a:lnTo>
                  <a:pt x="4839734" y="199939"/>
                </a:lnTo>
                <a:lnTo>
                  <a:pt x="4839734" y="146593"/>
                </a:lnTo>
                <a:lnTo>
                  <a:pt x="4914315" y="146593"/>
                </a:lnTo>
                <a:lnTo>
                  <a:pt x="4914315" y="119005"/>
                </a:lnTo>
                <a:close/>
                <a:moveTo>
                  <a:pt x="4686111" y="119005"/>
                </a:moveTo>
                <a:lnTo>
                  <a:pt x="4686111" y="312328"/>
                </a:lnTo>
                <a:lnTo>
                  <a:pt x="4785241" y="312328"/>
                </a:lnTo>
                <a:lnTo>
                  <a:pt x="4785241" y="284740"/>
                </a:lnTo>
                <a:lnTo>
                  <a:pt x="4715909" y="284740"/>
                </a:lnTo>
                <a:lnTo>
                  <a:pt x="4715909" y="119005"/>
                </a:lnTo>
                <a:close/>
                <a:moveTo>
                  <a:pt x="4543236" y="119005"/>
                </a:moveTo>
                <a:lnTo>
                  <a:pt x="4543236" y="312328"/>
                </a:lnTo>
                <a:lnTo>
                  <a:pt x="4651482" y="312328"/>
                </a:lnTo>
                <a:lnTo>
                  <a:pt x="4651482" y="284740"/>
                </a:lnTo>
                <a:lnTo>
                  <a:pt x="4573034" y="284740"/>
                </a:lnTo>
                <a:lnTo>
                  <a:pt x="4573034" y="227803"/>
                </a:lnTo>
                <a:lnTo>
                  <a:pt x="4644300" y="227803"/>
                </a:lnTo>
                <a:lnTo>
                  <a:pt x="4644300" y="199939"/>
                </a:lnTo>
                <a:lnTo>
                  <a:pt x="4573034" y="199939"/>
                </a:lnTo>
                <a:lnTo>
                  <a:pt x="4573034" y="146593"/>
                </a:lnTo>
                <a:lnTo>
                  <a:pt x="4647615" y="146593"/>
                </a:lnTo>
                <a:lnTo>
                  <a:pt x="4647615" y="119005"/>
                </a:lnTo>
                <a:close/>
                <a:moveTo>
                  <a:pt x="4373434" y="119005"/>
                </a:moveTo>
                <a:lnTo>
                  <a:pt x="4373434" y="146593"/>
                </a:lnTo>
                <a:lnTo>
                  <a:pt x="4426745" y="146593"/>
                </a:lnTo>
                <a:lnTo>
                  <a:pt x="4426745" y="312328"/>
                </a:lnTo>
                <a:lnTo>
                  <a:pt x="4456543" y="312328"/>
                </a:lnTo>
                <a:lnTo>
                  <a:pt x="4456543" y="146593"/>
                </a:lnTo>
                <a:lnTo>
                  <a:pt x="4510131" y="146593"/>
                </a:lnTo>
                <a:lnTo>
                  <a:pt x="4510131" y="119005"/>
                </a:lnTo>
                <a:close/>
                <a:moveTo>
                  <a:pt x="4247961" y="119005"/>
                </a:moveTo>
                <a:lnTo>
                  <a:pt x="4247961" y="312328"/>
                </a:lnTo>
                <a:lnTo>
                  <a:pt x="4356207" y="312328"/>
                </a:lnTo>
                <a:lnTo>
                  <a:pt x="4356207" y="284740"/>
                </a:lnTo>
                <a:lnTo>
                  <a:pt x="4277759" y="284740"/>
                </a:lnTo>
                <a:lnTo>
                  <a:pt x="4277759" y="227803"/>
                </a:lnTo>
                <a:lnTo>
                  <a:pt x="4349025" y="227803"/>
                </a:lnTo>
                <a:lnTo>
                  <a:pt x="4349025" y="199939"/>
                </a:lnTo>
                <a:lnTo>
                  <a:pt x="4277759" y="199939"/>
                </a:lnTo>
                <a:lnTo>
                  <a:pt x="4277759" y="146593"/>
                </a:lnTo>
                <a:lnTo>
                  <a:pt x="4352340" y="146593"/>
                </a:lnTo>
                <a:lnTo>
                  <a:pt x="4352340" y="119005"/>
                </a:lnTo>
                <a:close/>
                <a:moveTo>
                  <a:pt x="3847911" y="119005"/>
                </a:moveTo>
                <a:lnTo>
                  <a:pt x="3847911" y="312328"/>
                </a:lnTo>
                <a:lnTo>
                  <a:pt x="3877709" y="312328"/>
                </a:lnTo>
                <a:lnTo>
                  <a:pt x="3877709" y="119005"/>
                </a:lnTo>
                <a:close/>
                <a:moveTo>
                  <a:pt x="3695511" y="119005"/>
                </a:moveTo>
                <a:lnTo>
                  <a:pt x="3695511" y="312328"/>
                </a:lnTo>
                <a:lnTo>
                  <a:pt x="3725309" y="312328"/>
                </a:lnTo>
                <a:lnTo>
                  <a:pt x="3725309" y="238301"/>
                </a:lnTo>
                <a:cubicBezTo>
                  <a:pt x="3728343" y="238721"/>
                  <a:pt x="3731326" y="239054"/>
                  <a:pt x="3734257" y="239301"/>
                </a:cubicBezTo>
                <a:cubicBezTo>
                  <a:pt x="3737188" y="239549"/>
                  <a:pt x="3740101" y="239675"/>
                  <a:pt x="3742998" y="239681"/>
                </a:cubicBezTo>
                <a:cubicBezTo>
                  <a:pt x="3744938" y="239681"/>
                  <a:pt x="3746861" y="239612"/>
                  <a:pt x="3748767" y="239474"/>
                </a:cubicBezTo>
                <a:cubicBezTo>
                  <a:pt x="3750673" y="239336"/>
                  <a:pt x="3752528" y="239129"/>
                  <a:pt x="3754330" y="238853"/>
                </a:cubicBezTo>
                <a:lnTo>
                  <a:pt x="3786385" y="312328"/>
                </a:lnTo>
                <a:lnTo>
                  <a:pt x="3819501" y="312328"/>
                </a:lnTo>
                <a:lnTo>
                  <a:pt x="3783074" y="232232"/>
                </a:lnTo>
                <a:cubicBezTo>
                  <a:pt x="3792208" y="228739"/>
                  <a:pt x="3799601" y="222620"/>
                  <a:pt x="3805251" y="213876"/>
                </a:cubicBezTo>
                <a:cubicBezTo>
                  <a:pt x="3810902" y="205132"/>
                  <a:pt x="3813810" y="193206"/>
                  <a:pt x="3813977" y="178099"/>
                </a:cubicBezTo>
                <a:cubicBezTo>
                  <a:pt x="3813806" y="155214"/>
                  <a:pt x="3807871" y="139531"/>
                  <a:pt x="3796173" y="131047"/>
                </a:cubicBezTo>
                <a:cubicBezTo>
                  <a:pt x="3784474" y="122564"/>
                  <a:pt x="3768039" y="118550"/>
                  <a:pt x="3746867" y="119005"/>
                </a:cubicBezTo>
                <a:close/>
                <a:moveTo>
                  <a:pt x="3354259" y="119005"/>
                </a:moveTo>
                <a:lnTo>
                  <a:pt x="3354259" y="146593"/>
                </a:lnTo>
                <a:lnTo>
                  <a:pt x="3407570" y="146593"/>
                </a:lnTo>
                <a:lnTo>
                  <a:pt x="3407570" y="312328"/>
                </a:lnTo>
                <a:lnTo>
                  <a:pt x="3437368" y="312328"/>
                </a:lnTo>
                <a:lnTo>
                  <a:pt x="3437368" y="146593"/>
                </a:lnTo>
                <a:lnTo>
                  <a:pt x="3490956" y="146593"/>
                </a:lnTo>
                <a:lnTo>
                  <a:pt x="3490956" y="119005"/>
                </a:lnTo>
                <a:close/>
                <a:moveTo>
                  <a:pt x="3261916" y="119005"/>
                </a:moveTo>
                <a:lnTo>
                  <a:pt x="3202528" y="312328"/>
                </a:lnTo>
                <a:lnTo>
                  <a:pt x="3231807" y="312328"/>
                </a:lnTo>
                <a:lnTo>
                  <a:pt x="3245066" y="266751"/>
                </a:lnTo>
                <a:lnTo>
                  <a:pt x="3312741" y="266751"/>
                </a:lnTo>
                <a:lnTo>
                  <a:pt x="3326000" y="312328"/>
                </a:lnTo>
                <a:lnTo>
                  <a:pt x="3357490" y="312328"/>
                </a:lnTo>
                <a:lnTo>
                  <a:pt x="3298378" y="119005"/>
                </a:lnTo>
                <a:close/>
                <a:moveTo>
                  <a:pt x="3056481" y="119005"/>
                </a:moveTo>
                <a:lnTo>
                  <a:pt x="3116698" y="312328"/>
                </a:lnTo>
                <a:lnTo>
                  <a:pt x="3150949" y="312328"/>
                </a:lnTo>
                <a:lnTo>
                  <a:pt x="3209509" y="119005"/>
                </a:lnTo>
                <a:lnTo>
                  <a:pt x="3180506" y="119005"/>
                </a:lnTo>
                <a:lnTo>
                  <a:pt x="3134652" y="275044"/>
                </a:lnTo>
                <a:lnTo>
                  <a:pt x="3089351" y="119005"/>
                </a:lnTo>
                <a:close/>
                <a:moveTo>
                  <a:pt x="2923986" y="119005"/>
                </a:moveTo>
                <a:lnTo>
                  <a:pt x="2923986" y="312328"/>
                </a:lnTo>
                <a:lnTo>
                  <a:pt x="2953784" y="312328"/>
                </a:lnTo>
                <a:lnTo>
                  <a:pt x="2953784" y="238301"/>
                </a:lnTo>
                <a:cubicBezTo>
                  <a:pt x="2956818" y="238721"/>
                  <a:pt x="2959801" y="239054"/>
                  <a:pt x="2962732" y="239301"/>
                </a:cubicBezTo>
                <a:cubicBezTo>
                  <a:pt x="2965663" y="239549"/>
                  <a:pt x="2968576" y="239675"/>
                  <a:pt x="2971473" y="239681"/>
                </a:cubicBezTo>
                <a:cubicBezTo>
                  <a:pt x="2973413" y="239681"/>
                  <a:pt x="2975336" y="239612"/>
                  <a:pt x="2977242" y="239474"/>
                </a:cubicBezTo>
                <a:cubicBezTo>
                  <a:pt x="2979148" y="239336"/>
                  <a:pt x="2981002" y="239129"/>
                  <a:pt x="2982805" y="238853"/>
                </a:cubicBezTo>
                <a:lnTo>
                  <a:pt x="3014860" y="312328"/>
                </a:lnTo>
                <a:lnTo>
                  <a:pt x="3047977" y="312328"/>
                </a:lnTo>
                <a:lnTo>
                  <a:pt x="3011549" y="232232"/>
                </a:lnTo>
                <a:cubicBezTo>
                  <a:pt x="3020683" y="228739"/>
                  <a:pt x="3028076" y="222620"/>
                  <a:pt x="3033726" y="213876"/>
                </a:cubicBezTo>
                <a:cubicBezTo>
                  <a:pt x="3039377" y="205132"/>
                  <a:pt x="3042285" y="193206"/>
                  <a:pt x="3042452" y="178099"/>
                </a:cubicBezTo>
                <a:cubicBezTo>
                  <a:pt x="3042281" y="155214"/>
                  <a:pt x="3036346" y="139531"/>
                  <a:pt x="3024647" y="131047"/>
                </a:cubicBezTo>
                <a:cubicBezTo>
                  <a:pt x="3012949" y="122564"/>
                  <a:pt x="2996514" y="118550"/>
                  <a:pt x="2975342" y="119005"/>
                </a:cubicBezTo>
                <a:close/>
                <a:moveTo>
                  <a:pt x="2781111" y="119005"/>
                </a:moveTo>
                <a:lnTo>
                  <a:pt x="2781111" y="312328"/>
                </a:lnTo>
                <a:lnTo>
                  <a:pt x="2889357" y="312328"/>
                </a:lnTo>
                <a:lnTo>
                  <a:pt x="2889357" y="284740"/>
                </a:lnTo>
                <a:lnTo>
                  <a:pt x="2810909" y="284740"/>
                </a:lnTo>
                <a:lnTo>
                  <a:pt x="2810909" y="227803"/>
                </a:lnTo>
                <a:lnTo>
                  <a:pt x="2882175" y="227803"/>
                </a:lnTo>
                <a:lnTo>
                  <a:pt x="2882175" y="199939"/>
                </a:lnTo>
                <a:lnTo>
                  <a:pt x="2810909" y="199939"/>
                </a:lnTo>
                <a:lnTo>
                  <a:pt x="2810909" y="146593"/>
                </a:lnTo>
                <a:lnTo>
                  <a:pt x="2885489" y="146593"/>
                </a:lnTo>
                <a:lnTo>
                  <a:pt x="2885489" y="119005"/>
                </a:lnTo>
                <a:close/>
                <a:moveTo>
                  <a:pt x="2466786" y="119005"/>
                </a:moveTo>
                <a:lnTo>
                  <a:pt x="2466786" y="312328"/>
                </a:lnTo>
                <a:lnTo>
                  <a:pt x="2521183" y="312328"/>
                </a:lnTo>
                <a:cubicBezTo>
                  <a:pt x="2542836" y="312530"/>
                  <a:pt x="2559409" y="308470"/>
                  <a:pt x="2570900" y="300149"/>
                </a:cubicBezTo>
                <a:cubicBezTo>
                  <a:pt x="2582391" y="291827"/>
                  <a:pt x="2588188" y="278030"/>
                  <a:pt x="2588290" y="258759"/>
                </a:cubicBezTo>
                <a:cubicBezTo>
                  <a:pt x="2588279" y="245424"/>
                  <a:pt x="2585336" y="235062"/>
                  <a:pt x="2579460" y="227676"/>
                </a:cubicBezTo>
                <a:cubicBezTo>
                  <a:pt x="2573585" y="220289"/>
                  <a:pt x="2564845" y="215458"/>
                  <a:pt x="2553243" y="213183"/>
                </a:cubicBezTo>
                <a:cubicBezTo>
                  <a:pt x="2563043" y="208860"/>
                  <a:pt x="2570413" y="202947"/>
                  <a:pt x="2575351" y="195441"/>
                </a:cubicBezTo>
                <a:cubicBezTo>
                  <a:pt x="2580288" y="187936"/>
                  <a:pt x="2582760" y="179116"/>
                  <a:pt x="2582766" y="168981"/>
                </a:cubicBezTo>
                <a:cubicBezTo>
                  <a:pt x="2582606" y="150224"/>
                  <a:pt x="2577063" y="137131"/>
                  <a:pt x="2566135" y="129701"/>
                </a:cubicBezTo>
                <a:cubicBezTo>
                  <a:pt x="2555208" y="122270"/>
                  <a:pt x="2539855" y="118705"/>
                  <a:pt x="2520078" y="119005"/>
                </a:cubicBezTo>
                <a:close/>
                <a:moveTo>
                  <a:pt x="2171511" y="119005"/>
                </a:moveTo>
                <a:lnTo>
                  <a:pt x="2171511" y="312328"/>
                </a:lnTo>
                <a:lnTo>
                  <a:pt x="2270641" y="312328"/>
                </a:lnTo>
                <a:lnTo>
                  <a:pt x="2270641" y="284740"/>
                </a:lnTo>
                <a:lnTo>
                  <a:pt x="2201309" y="284740"/>
                </a:lnTo>
                <a:lnTo>
                  <a:pt x="2201309" y="119005"/>
                </a:lnTo>
                <a:close/>
                <a:moveTo>
                  <a:pt x="2028636" y="119005"/>
                </a:moveTo>
                <a:lnTo>
                  <a:pt x="2028636" y="312328"/>
                </a:lnTo>
                <a:lnTo>
                  <a:pt x="2136882" y="312328"/>
                </a:lnTo>
                <a:lnTo>
                  <a:pt x="2136882" y="284740"/>
                </a:lnTo>
                <a:lnTo>
                  <a:pt x="2058434" y="284740"/>
                </a:lnTo>
                <a:lnTo>
                  <a:pt x="2058434" y="227803"/>
                </a:lnTo>
                <a:lnTo>
                  <a:pt x="2129700" y="227803"/>
                </a:lnTo>
                <a:lnTo>
                  <a:pt x="2129700" y="199939"/>
                </a:lnTo>
                <a:lnTo>
                  <a:pt x="2058434" y="199939"/>
                </a:lnTo>
                <a:lnTo>
                  <a:pt x="2058434" y="146593"/>
                </a:lnTo>
                <a:lnTo>
                  <a:pt x="2133014" y="146593"/>
                </a:lnTo>
                <a:lnTo>
                  <a:pt x="2133014" y="119005"/>
                </a:lnTo>
                <a:close/>
                <a:moveTo>
                  <a:pt x="1714284" y="119005"/>
                </a:moveTo>
                <a:lnTo>
                  <a:pt x="1757652" y="312328"/>
                </a:lnTo>
                <a:lnTo>
                  <a:pt x="1793561" y="312328"/>
                </a:lnTo>
                <a:lnTo>
                  <a:pt x="1831680" y="164306"/>
                </a:lnTo>
                <a:lnTo>
                  <a:pt x="1869799" y="312328"/>
                </a:lnTo>
                <a:lnTo>
                  <a:pt x="1905708" y="312328"/>
                </a:lnTo>
                <a:lnTo>
                  <a:pt x="1949075" y="119005"/>
                </a:lnTo>
                <a:lnTo>
                  <a:pt x="1917862" y="119005"/>
                </a:lnTo>
                <a:lnTo>
                  <a:pt x="1886096" y="270929"/>
                </a:lnTo>
                <a:lnTo>
                  <a:pt x="1847977" y="119005"/>
                </a:lnTo>
                <a:lnTo>
                  <a:pt x="1815383" y="119005"/>
                </a:lnTo>
                <a:lnTo>
                  <a:pt x="1777264" y="270929"/>
                </a:lnTo>
                <a:lnTo>
                  <a:pt x="1745498" y="119005"/>
                </a:lnTo>
                <a:close/>
                <a:moveTo>
                  <a:pt x="1466634" y="119005"/>
                </a:moveTo>
                <a:lnTo>
                  <a:pt x="1510002" y="312328"/>
                </a:lnTo>
                <a:lnTo>
                  <a:pt x="1545911" y="312328"/>
                </a:lnTo>
                <a:lnTo>
                  <a:pt x="1584030" y="164306"/>
                </a:lnTo>
                <a:lnTo>
                  <a:pt x="1622149" y="312328"/>
                </a:lnTo>
                <a:lnTo>
                  <a:pt x="1658058" y="312328"/>
                </a:lnTo>
                <a:lnTo>
                  <a:pt x="1701425" y="119005"/>
                </a:lnTo>
                <a:lnTo>
                  <a:pt x="1670212" y="119005"/>
                </a:lnTo>
                <a:lnTo>
                  <a:pt x="1638446" y="270929"/>
                </a:lnTo>
                <a:lnTo>
                  <a:pt x="1600327" y="119005"/>
                </a:lnTo>
                <a:lnTo>
                  <a:pt x="1567733" y="119005"/>
                </a:lnTo>
                <a:lnTo>
                  <a:pt x="1529614" y="270929"/>
                </a:lnTo>
                <a:lnTo>
                  <a:pt x="1497848" y="119005"/>
                </a:lnTo>
                <a:close/>
                <a:moveTo>
                  <a:pt x="1218984" y="119005"/>
                </a:moveTo>
                <a:lnTo>
                  <a:pt x="1262352" y="312328"/>
                </a:lnTo>
                <a:lnTo>
                  <a:pt x="1298261" y="312328"/>
                </a:lnTo>
                <a:lnTo>
                  <a:pt x="1336380" y="164306"/>
                </a:lnTo>
                <a:lnTo>
                  <a:pt x="1374499" y="312328"/>
                </a:lnTo>
                <a:lnTo>
                  <a:pt x="1410408" y="312328"/>
                </a:lnTo>
                <a:lnTo>
                  <a:pt x="1453776" y="119005"/>
                </a:lnTo>
                <a:lnTo>
                  <a:pt x="1422562" y="119005"/>
                </a:lnTo>
                <a:lnTo>
                  <a:pt x="1390796" y="270929"/>
                </a:lnTo>
                <a:lnTo>
                  <a:pt x="1352677" y="119005"/>
                </a:lnTo>
                <a:lnTo>
                  <a:pt x="1320083" y="119005"/>
                </a:lnTo>
                <a:lnTo>
                  <a:pt x="1281964" y="270929"/>
                </a:lnTo>
                <a:lnTo>
                  <a:pt x="1250198" y="119005"/>
                </a:lnTo>
                <a:close/>
                <a:moveTo>
                  <a:pt x="5449636" y="115414"/>
                </a:moveTo>
                <a:cubicBezTo>
                  <a:pt x="5439173" y="115400"/>
                  <a:pt x="5429553" y="117328"/>
                  <a:pt x="5420775" y="121199"/>
                </a:cubicBezTo>
                <a:cubicBezTo>
                  <a:pt x="5411997" y="125069"/>
                  <a:pt x="5404938" y="130964"/>
                  <a:pt x="5399599" y="138885"/>
                </a:cubicBezTo>
                <a:cubicBezTo>
                  <a:pt x="5394259" y="146806"/>
                  <a:pt x="5391517" y="156835"/>
                  <a:pt x="5391371" y="168972"/>
                </a:cubicBezTo>
                <a:cubicBezTo>
                  <a:pt x="5391831" y="183654"/>
                  <a:pt x="5396435" y="195424"/>
                  <a:pt x="5405182" y="204282"/>
                </a:cubicBezTo>
                <a:cubicBezTo>
                  <a:pt x="5413929" y="213140"/>
                  <a:pt x="5424057" y="220515"/>
                  <a:pt x="5435567" y="226407"/>
                </a:cubicBezTo>
                <a:cubicBezTo>
                  <a:pt x="5447076" y="232299"/>
                  <a:pt x="5457204" y="238137"/>
                  <a:pt x="5465952" y="243921"/>
                </a:cubicBezTo>
                <a:cubicBezTo>
                  <a:pt x="5474698" y="249705"/>
                  <a:pt x="5479302" y="256864"/>
                  <a:pt x="5479763" y="265399"/>
                </a:cubicBezTo>
                <a:cubicBezTo>
                  <a:pt x="5479624" y="273486"/>
                  <a:pt x="5476930" y="279346"/>
                  <a:pt x="5471678" y="282978"/>
                </a:cubicBezTo>
                <a:cubicBezTo>
                  <a:pt x="5466427" y="286610"/>
                  <a:pt x="5459448" y="288394"/>
                  <a:pt x="5450742" y="288331"/>
                </a:cubicBezTo>
                <a:cubicBezTo>
                  <a:pt x="5441742" y="288285"/>
                  <a:pt x="5432935" y="286305"/>
                  <a:pt x="5424321" y="282391"/>
                </a:cubicBezTo>
                <a:cubicBezTo>
                  <a:pt x="5415708" y="278476"/>
                  <a:pt x="5408219" y="272905"/>
                  <a:pt x="5401856" y="265675"/>
                </a:cubicBezTo>
                <a:lnTo>
                  <a:pt x="5386951" y="288331"/>
                </a:lnTo>
                <a:cubicBezTo>
                  <a:pt x="5394103" y="296601"/>
                  <a:pt x="5403052" y="303234"/>
                  <a:pt x="5413795" y="308229"/>
                </a:cubicBezTo>
                <a:cubicBezTo>
                  <a:pt x="5424539" y="313223"/>
                  <a:pt x="5436394" y="315787"/>
                  <a:pt x="5449360" y="315919"/>
                </a:cubicBezTo>
                <a:cubicBezTo>
                  <a:pt x="5467739" y="315920"/>
                  <a:pt x="5482435" y="311435"/>
                  <a:pt x="5493448" y="302465"/>
                </a:cubicBezTo>
                <a:cubicBezTo>
                  <a:pt x="5504462" y="293495"/>
                  <a:pt x="5510109" y="280034"/>
                  <a:pt x="5510389" y="262083"/>
                </a:cubicBezTo>
                <a:cubicBezTo>
                  <a:pt x="5510153" y="250939"/>
                  <a:pt x="5507079" y="241675"/>
                  <a:pt x="5501167" y="234292"/>
                </a:cubicBezTo>
                <a:cubicBezTo>
                  <a:pt x="5495257" y="226910"/>
                  <a:pt x="5487926" y="220639"/>
                  <a:pt x="5479178" y="215480"/>
                </a:cubicBezTo>
                <a:cubicBezTo>
                  <a:pt x="5470430" y="210321"/>
                  <a:pt x="5461681" y="205505"/>
                  <a:pt x="5452932" y="201031"/>
                </a:cubicBezTo>
                <a:cubicBezTo>
                  <a:pt x="5444183" y="196558"/>
                  <a:pt x="5436853" y="191657"/>
                  <a:pt x="5430942" y="186330"/>
                </a:cubicBezTo>
                <a:cubicBezTo>
                  <a:pt x="5425031" y="181003"/>
                  <a:pt x="5421957" y="174481"/>
                  <a:pt x="5421721" y="166762"/>
                </a:cubicBezTo>
                <a:cubicBezTo>
                  <a:pt x="5421940" y="158519"/>
                  <a:pt x="5424681" y="152487"/>
                  <a:pt x="5429944" y="148665"/>
                </a:cubicBezTo>
                <a:cubicBezTo>
                  <a:pt x="5435206" y="144844"/>
                  <a:pt x="5441679" y="142956"/>
                  <a:pt x="5449360" y="143002"/>
                </a:cubicBezTo>
                <a:cubicBezTo>
                  <a:pt x="5461014" y="143336"/>
                  <a:pt x="5468799" y="146743"/>
                  <a:pt x="5472715" y="153224"/>
                </a:cubicBezTo>
                <a:cubicBezTo>
                  <a:pt x="5476630" y="159705"/>
                  <a:pt x="5478887" y="167257"/>
                  <a:pt x="5479487" y="175880"/>
                </a:cubicBezTo>
                <a:lnTo>
                  <a:pt x="5508456" y="171183"/>
                </a:lnTo>
                <a:cubicBezTo>
                  <a:pt x="5508032" y="162579"/>
                  <a:pt x="5505998" y="154035"/>
                  <a:pt x="5502353" y="145550"/>
                </a:cubicBezTo>
                <a:cubicBezTo>
                  <a:pt x="5498709" y="137065"/>
                  <a:pt x="5492685" y="129977"/>
                  <a:pt x="5484284" y="124285"/>
                </a:cubicBezTo>
                <a:cubicBezTo>
                  <a:pt x="5475882" y="118594"/>
                  <a:pt x="5464333" y="115637"/>
                  <a:pt x="5449636" y="115414"/>
                </a:cubicBezTo>
                <a:close/>
                <a:moveTo>
                  <a:pt x="4155487" y="115414"/>
                </a:moveTo>
                <a:cubicBezTo>
                  <a:pt x="4131342" y="115113"/>
                  <a:pt x="4113331" y="122819"/>
                  <a:pt x="4101454" y="138532"/>
                </a:cubicBezTo>
                <a:cubicBezTo>
                  <a:pt x="4089577" y="154246"/>
                  <a:pt x="4083653" y="179773"/>
                  <a:pt x="4083683" y="215113"/>
                </a:cubicBezTo>
                <a:cubicBezTo>
                  <a:pt x="4083866" y="250984"/>
                  <a:pt x="4090537" y="276833"/>
                  <a:pt x="4103696" y="292662"/>
                </a:cubicBezTo>
                <a:cubicBezTo>
                  <a:pt x="4116856" y="308491"/>
                  <a:pt x="4135409" y="316243"/>
                  <a:pt x="4159356" y="315919"/>
                </a:cubicBezTo>
                <a:cubicBezTo>
                  <a:pt x="4171469" y="315769"/>
                  <a:pt x="4181989" y="314206"/>
                  <a:pt x="4190914" y="311229"/>
                </a:cubicBezTo>
                <a:cubicBezTo>
                  <a:pt x="4199840" y="308252"/>
                  <a:pt x="4207452" y="304757"/>
                  <a:pt x="4213751" y="300745"/>
                </a:cubicBezTo>
                <a:lnTo>
                  <a:pt x="4207681" y="275069"/>
                </a:lnTo>
                <a:cubicBezTo>
                  <a:pt x="4201336" y="279006"/>
                  <a:pt x="4194644" y="282183"/>
                  <a:pt x="4187603" y="284601"/>
                </a:cubicBezTo>
                <a:cubicBezTo>
                  <a:pt x="4180563" y="287018"/>
                  <a:pt x="4172345" y="288262"/>
                  <a:pt x="4162949" y="288331"/>
                </a:cubicBezTo>
                <a:cubicBezTo>
                  <a:pt x="4152782" y="288471"/>
                  <a:pt x="4144098" y="286318"/>
                  <a:pt x="4136899" y="281874"/>
                </a:cubicBezTo>
                <a:cubicBezTo>
                  <a:pt x="4129700" y="277429"/>
                  <a:pt x="4124190" y="269853"/>
                  <a:pt x="4120369" y="259146"/>
                </a:cubicBezTo>
                <a:cubicBezTo>
                  <a:pt x="4116548" y="248439"/>
                  <a:pt x="4114620" y="233761"/>
                  <a:pt x="4114586" y="215113"/>
                </a:cubicBezTo>
                <a:cubicBezTo>
                  <a:pt x="4114384" y="189021"/>
                  <a:pt x="4117344" y="170406"/>
                  <a:pt x="4123464" y="159268"/>
                </a:cubicBezTo>
                <a:cubicBezTo>
                  <a:pt x="4129584" y="148130"/>
                  <a:pt x="4140074" y="142708"/>
                  <a:pt x="4154934" y="143002"/>
                </a:cubicBezTo>
                <a:cubicBezTo>
                  <a:pt x="4166375" y="143330"/>
                  <a:pt x="4174170" y="146818"/>
                  <a:pt x="4178322" y="153466"/>
                </a:cubicBezTo>
                <a:cubicBezTo>
                  <a:pt x="4182473" y="160114"/>
                  <a:pt x="4184810" y="167954"/>
                  <a:pt x="4185334" y="176985"/>
                </a:cubicBezTo>
                <a:lnTo>
                  <a:pt x="4214027" y="173393"/>
                </a:lnTo>
                <a:cubicBezTo>
                  <a:pt x="4213781" y="156112"/>
                  <a:pt x="4208824" y="142202"/>
                  <a:pt x="4199157" y="131662"/>
                </a:cubicBezTo>
                <a:cubicBezTo>
                  <a:pt x="4189490" y="121122"/>
                  <a:pt x="4174933" y="115706"/>
                  <a:pt x="4155487" y="115414"/>
                </a:cubicBezTo>
                <a:close/>
                <a:moveTo>
                  <a:pt x="3986244" y="115414"/>
                </a:moveTo>
                <a:cubicBezTo>
                  <a:pt x="3964543" y="115004"/>
                  <a:pt x="3946888" y="122583"/>
                  <a:pt x="3933281" y="138153"/>
                </a:cubicBezTo>
                <a:cubicBezTo>
                  <a:pt x="3919673" y="153723"/>
                  <a:pt x="3912657" y="179745"/>
                  <a:pt x="3912233" y="216219"/>
                </a:cubicBezTo>
                <a:cubicBezTo>
                  <a:pt x="3912657" y="252284"/>
                  <a:pt x="3919604" y="278018"/>
                  <a:pt x="3933074" y="293421"/>
                </a:cubicBezTo>
                <a:cubicBezTo>
                  <a:pt x="3946543" y="308824"/>
                  <a:pt x="3963990" y="316323"/>
                  <a:pt x="3985415" y="315919"/>
                </a:cubicBezTo>
                <a:cubicBezTo>
                  <a:pt x="4007371" y="316335"/>
                  <a:pt x="4025141" y="308813"/>
                  <a:pt x="4038725" y="293352"/>
                </a:cubicBezTo>
                <a:cubicBezTo>
                  <a:pt x="4052309" y="277892"/>
                  <a:pt x="4059302" y="251996"/>
                  <a:pt x="4059703" y="215666"/>
                </a:cubicBezTo>
                <a:cubicBezTo>
                  <a:pt x="4059336" y="179457"/>
                  <a:pt x="4052482" y="153596"/>
                  <a:pt x="4039139" y="138084"/>
                </a:cubicBezTo>
                <a:cubicBezTo>
                  <a:pt x="4025796" y="122572"/>
                  <a:pt x="4008165" y="115015"/>
                  <a:pt x="3986244" y="115414"/>
                </a:cubicBezTo>
                <a:close/>
                <a:moveTo>
                  <a:pt x="3586194" y="115414"/>
                </a:moveTo>
                <a:cubicBezTo>
                  <a:pt x="3564493" y="115004"/>
                  <a:pt x="3546838" y="122583"/>
                  <a:pt x="3533231" y="138153"/>
                </a:cubicBezTo>
                <a:cubicBezTo>
                  <a:pt x="3519623" y="153723"/>
                  <a:pt x="3512607" y="179745"/>
                  <a:pt x="3512183" y="216219"/>
                </a:cubicBezTo>
                <a:cubicBezTo>
                  <a:pt x="3512607" y="252284"/>
                  <a:pt x="3519554" y="278018"/>
                  <a:pt x="3533023" y="293421"/>
                </a:cubicBezTo>
                <a:cubicBezTo>
                  <a:pt x="3546492" y="308824"/>
                  <a:pt x="3563940" y="316323"/>
                  <a:pt x="3585365" y="315919"/>
                </a:cubicBezTo>
                <a:cubicBezTo>
                  <a:pt x="3607320" y="316335"/>
                  <a:pt x="3625090" y="308813"/>
                  <a:pt x="3638675" y="293352"/>
                </a:cubicBezTo>
                <a:cubicBezTo>
                  <a:pt x="3652259" y="277892"/>
                  <a:pt x="3659252" y="251996"/>
                  <a:pt x="3659653" y="215666"/>
                </a:cubicBezTo>
                <a:cubicBezTo>
                  <a:pt x="3659286" y="179457"/>
                  <a:pt x="3652432" y="153596"/>
                  <a:pt x="3639089" y="138084"/>
                </a:cubicBezTo>
                <a:cubicBezTo>
                  <a:pt x="3625746" y="122572"/>
                  <a:pt x="3608115" y="115015"/>
                  <a:pt x="3586194" y="115414"/>
                </a:cubicBezTo>
                <a:close/>
                <a:moveTo>
                  <a:pt x="2677861" y="115414"/>
                </a:moveTo>
                <a:cubicBezTo>
                  <a:pt x="2667398" y="115400"/>
                  <a:pt x="2657778" y="117328"/>
                  <a:pt x="2649000" y="121199"/>
                </a:cubicBezTo>
                <a:cubicBezTo>
                  <a:pt x="2640221" y="125069"/>
                  <a:pt x="2633163" y="130964"/>
                  <a:pt x="2627824" y="138885"/>
                </a:cubicBezTo>
                <a:cubicBezTo>
                  <a:pt x="2622484" y="146806"/>
                  <a:pt x="2619742" y="156835"/>
                  <a:pt x="2619596" y="168972"/>
                </a:cubicBezTo>
                <a:cubicBezTo>
                  <a:pt x="2620056" y="183654"/>
                  <a:pt x="2624660" y="195424"/>
                  <a:pt x="2633407" y="204282"/>
                </a:cubicBezTo>
                <a:cubicBezTo>
                  <a:pt x="2642154" y="213140"/>
                  <a:pt x="2652282" y="220515"/>
                  <a:pt x="2663792" y="226407"/>
                </a:cubicBezTo>
                <a:cubicBezTo>
                  <a:pt x="2675301" y="232299"/>
                  <a:pt x="2685429" y="238137"/>
                  <a:pt x="2694176" y="243921"/>
                </a:cubicBezTo>
                <a:cubicBezTo>
                  <a:pt x="2702924" y="249705"/>
                  <a:pt x="2707527" y="256864"/>
                  <a:pt x="2707988" y="265399"/>
                </a:cubicBezTo>
                <a:cubicBezTo>
                  <a:pt x="2707849" y="273486"/>
                  <a:pt x="2705155" y="279346"/>
                  <a:pt x="2699903" y="282978"/>
                </a:cubicBezTo>
                <a:cubicBezTo>
                  <a:pt x="2694652" y="286610"/>
                  <a:pt x="2687673" y="288394"/>
                  <a:pt x="2678967" y="288331"/>
                </a:cubicBezTo>
                <a:cubicBezTo>
                  <a:pt x="2669967" y="288285"/>
                  <a:pt x="2661160" y="286305"/>
                  <a:pt x="2652546" y="282391"/>
                </a:cubicBezTo>
                <a:cubicBezTo>
                  <a:pt x="2643932" y="278476"/>
                  <a:pt x="2636444" y="272905"/>
                  <a:pt x="2630080" y="265675"/>
                </a:cubicBezTo>
                <a:lnTo>
                  <a:pt x="2615176" y="288331"/>
                </a:lnTo>
                <a:cubicBezTo>
                  <a:pt x="2622328" y="296601"/>
                  <a:pt x="2631276" y="303234"/>
                  <a:pt x="2642020" y="308229"/>
                </a:cubicBezTo>
                <a:cubicBezTo>
                  <a:pt x="2652764" y="313223"/>
                  <a:pt x="2664619" y="315787"/>
                  <a:pt x="2677585" y="315919"/>
                </a:cubicBezTo>
                <a:cubicBezTo>
                  <a:pt x="2695964" y="315920"/>
                  <a:pt x="2710660" y="311435"/>
                  <a:pt x="2721673" y="302465"/>
                </a:cubicBezTo>
                <a:cubicBezTo>
                  <a:pt x="2732687" y="293495"/>
                  <a:pt x="2738333" y="280034"/>
                  <a:pt x="2738614" y="262083"/>
                </a:cubicBezTo>
                <a:cubicBezTo>
                  <a:pt x="2738378" y="250939"/>
                  <a:pt x="2735304" y="241675"/>
                  <a:pt x="2729393" y="234292"/>
                </a:cubicBezTo>
                <a:cubicBezTo>
                  <a:pt x="2723481" y="226910"/>
                  <a:pt x="2716152" y="220639"/>
                  <a:pt x="2707403" y="215480"/>
                </a:cubicBezTo>
                <a:cubicBezTo>
                  <a:pt x="2698654" y="210321"/>
                  <a:pt x="2689906" y="205505"/>
                  <a:pt x="2681157" y="201031"/>
                </a:cubicBezTo>
                <a:cubicBezTo>
                  <a:pt x="2672408" y="196558"/>
                  <a:pt x="2665078" y="191657"/>
                  <a:pt x="2659167" y="186330"/>
                </a:cubicBezTo>
                <a:cubicBezTo>
                  <a:pt x="2653256" y="181003"/>
                  <a:pt x="2650182" y="174481"/>
                  <a:pt x="2649946" y="166762"/>
                </a:cubicBezTo>
                <a:cubicBezTo>
                  <a:pt x="2650165" y="158519"/>
                  <a:pt x="2652906" y="152487"/>
                  <a:pt x="2658168" y="148665"/>
                </a:cubicBezTo>
                <a:cubicBezTo>
                  <a:pt x="2663431" y="144844"/>
                  <a:pt x="2669903" y="142956"/>
                  <a:pt x="2677585" y="143002"/>
                </a:cubicBezTo>
                <a:cubicBezTo>
                  <a:pt x="2689239" y="143336"/>
                  <a:pt x="2697024" y="146743"/>
                  <a:pt x="2700940" y="153224"/>
                </a:cubicBezTo>
                <a:cubicBezTo>
                  <a:pt x="2704855" y="159705"/>
                  <a:pt x="2707112" y="167257"/>
                  <a:pt x="2707711" y="175880"/>
                </a:cubicBezTo>
                <a:lnTo>
                  <a:pt x="2736681" y="171183"/>
                </a:lnTo>
                <a:cubicBezTo>
                  <a:pt x="2736257" y="162579"/>
                  <a:pt x="2734223" y="154035"/>
                  <a:pt x="2730578" y="145550"/>
                </a:cubicBezTo>
                <a:cubicBezTo>
                  <a:pt x="2726934" y="137065"/>
                  <a:pt x="2720910" y="129977"/>
                  <a:pt x="2712508" y="124285"/>
                </a:cubicBezTo>
                <a:cubicBezTo>
                  <a:pt x="2704106" y="118594"/>
                  <a:pt x="2692557" y="115637"/>
                  <a:pt x="2677861" y="115414"/>
                </a:cubicBezTo>
                <a:close/>
                <a:moveTo>
                  <a:pt x="2357469" y="115414"/>
                </a:moveTo>
                <a:cubicBezTo>
                  <a:pt x="2335767" y="115004"/>
                  <a:pt x="2318113" y="122583"/>
                  <a:pt x="2304506" y="138153"/>
                </a:cubicBezTo>
                <a:cubicBezTo>
                  <a:pt x="2290898" y="153723"/>
                  <a:pt x="2283882" y="179745"/>
                  <a:pt x="2283458" y="216219"/>
                </a:cubicBezTo>
                <a:cubicBezTo>
                  <a:pt x="2283882" y="252284"/>
                  <a:pt x="2290829" y="278018"/>
                  <a:pt x="2304298" y="293421"/>
                </a:cubicBezTo>
                <a:cubicBezTo>
                  <a:pt x="2317767" y="308824"/>
                  <a:pt x="2335215" y="316323"/>
                  <a:pt x="2356640" y="315919"/>
                </a:cubicBezTo>
                <a:cubicBezTo>
                  <a:pt x="2378596" y="316335"/>
                  <a:pt x="2396365" y="308813"/>
                  <a:pt x="2409950" y="293352"/>
                </a:cubicBezTo>
                <a:cubicBezTo>
                  <a:pt x="2423534" y="277892"/>
                  <a:pt x="2430527" y="251996"/>
                  <a:pt x="2430928" y="215666"/>
                </a:cubicBezTo>
                <a:cubicBezTo>
                  <a:pt x="2430561" y="179457"/>
                  <a:pt x="2423707" y="153596"/>
                  <a:pt x="2410364" y="138084"/>
                </a:cubicBezTo>
                <a:cubicBezTo>
                  <a:pt x="2397021" y="122572"/>
                  <a:pt x="2379389" y="115015"/>
                  <a:pt x="2357469" y="115414"/>
                </a:cubicBezTo>
                <a:close/>
                <a:moveTo>
                  <a:pt x="0" y="0"/>
                </a:moveTo>
                <a:lnTo>
                  <a:pt x="5864644" y="0"/>
                </a:lnTo>
                <a:lnTo>
                  <a:pt x="5864644" y="488972"/>
                </a:lnTo>
                <a:lnTo>
                  <a:pt x="0" y="488972"/>
                </a:lnTo>
                <a:close/>
              </a:path>
            </a:pathLst>
          </a:custGeom>
          <a:solidFill>
            <a:srgbClr val="AB91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BFE2D97-403F-F5BB-B8F5-EABF14B2264C}"/>
              </a:ext>
            </a:extLst>
          </p:cNvPr>
          <p:cNvSpPr/>
          <p:nvPr/>
        </p:nvSpPr>
        <p:spPr>
          <a:xfrm>
            <a:off x="-4879340" y="5461771"/>
            <a:ext cx="5001569" cy="446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BA8D0E-4B45-8B6E-228F-9DC46754043D}"/>
              </a:ext>
            </a:extLst>
          </p:cNvPr>
          <p:cNvSpPr txBox="1"/>
          <p:nvPr/>
        </p:nvSpPr>
        <p:spPr>
          <a:xfrm>
            <a:off x="-536994" y="2381250"/>
            <a:ext cx="4602372" cy="4889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s-ES" sz="44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A2E7302-760D-B71A-07E1-2B8FAA3BD1CA}"/>
              </a:ext>
            </a:extLst>
          </p:cNvPr>
          <p:cNvSpPr/>
          <p:nvPr/>
        </p:nvSpPr>
        <p:spPr>
          <a:xfrm>
            <a:off x="-670344" y="5434922"/>
            <a:ext cx="5096294" cy="489600"/>
          </a:xfrm>
          <a:custGeom>
            <a:avLst/>
            <a:gdLst/>
            <a:ahLst/>
            <a:cxnLst/>
            <a:rect l="l" t="t" r="r" b="b"/>
            <a:pathLst>
              <a:path w="5096294" h="489600">
                <a:moveTo>
                  <a:pt x="3732978" y="72980"/>
                </a:moveTo>
                <a:cubicBezTo>
                  <a:pt x="3767211" y="72219"/>
                  <a:pt x="3793610" y="85124"/>
                  <a:pt x="3812172" y="111695"/>
                </a:cubicBezTo>
                <a:cubicBezTo>
                  <a:pt x="3830735" y="138266"/>
                  <a:pt x="3840127" y="183069"/>
                  <a:pt x="3840350" y="246104"/>
                </a:cubicBezTo>
                <a:cubicBezTo>
                  <a:pt x="3840127" y="309679"/>
                  <a:pt x="3830735" y="354810"/>
                  <a:pt x="3812172" y="381497"/>
                </a:cubicBezTo>
                <a:cubicBezTo>
                  <a:pt x="3793610" y="408184"/>
                  <a:pt x="3767211" y="421136"/>
                  <a:pt x="3732978" y="420351"/>
                </a:cubicBezTo>
                <a:cubicBezTo>
                  <a:pt x="3699752" y="421112"/>
                  <a:pt x="3673729" y="408208"/>
                  <a:pt x="3654908" y="381638"/>
                </a:cubicBezTo>
                <a:cubicBezTo>
                  <a:pt x="3636087" y="355067"/>
                  <a:pt x="3626507" y="310264"/>
                  <a:pt x="3626167" y="247229"/>
                </a:cubicBezTo>
                <a:cubicBezTo>
                  <a:pt x="3626507" y="183654"/>
                  <a:pt x="3636087" y="138523"/>
                  <a:pt x="3654908" y="111835"/>
                </a:cubicBezTo>
                <a:cubicBezTo>
                  <a:pt x="3673729" y="85148"/>
                  <a:pt x="3699752" y="72196"/>
                  <a:pt x="3732978" y="72980"/>
                </a:cubicBezTo>
                <a:close/>
                <a:moveTo>
                  <a:pt x="1608903" y="72980"/>
                </a:moveTo>
                <a:cubicBezTo>
                  <a:pt x="1643136" y="72219"/>
                  <a:pt x="1669535" y="85124"/>
                  <a:pt x="1688097" y="111695"/>
                </a:cubicBezTo>
                <a:cubicBezTo>
                  <a:pt x="1706660" y="138266"/>
                  <a:pt x="1716052" y="183069"/>
                  <a:pt x="1716275" y="246104"/>
                </a:cubicBezTo>
                <a:cubicBezTo>
                  <a:pt x="1716052" y="309679"/>
                  <a:pt x="1706660" y="354810"/>
                  <a:pt x="1688097" y="381497"/>
                </a:cubicBezTo>
                <a:cubicBezTo>
                  <a:pt x="1669535" y="408184"/>
                  <a:pt x="1643136" y="421136"/>
                  <a:pt x="1608903" y="420351"/>
                </a:cubicBezTo>
                <a:cubicBezTo>
                  <a:pt x="1575677" y="421112"/>
                  <a:pt x="1549653" y="408208"/>
                  <a:pt x="1530833" y="381638"/>
                </a:cubicBezTo>
                <a:cubicBezTo>
                  <a:pt x="1512012" y="355067"/>
                  <a:pt x="1502432" y="310264"/>
                  <a:pt x="1502092" y="247229"/>
                </a:cubicBezTo>
                <a:cubicBezTo>
                  <a:pt x="1502432" y="183654"/>
                  <a:pt x="1512012" y="138523"/>
                  <a:pt x="1530833" y="111835"/>
                </a:cubicBezTo>
                <a:cubicBezTo>
                  <a:pt x="1549653" y="85148"/>
                  <a:pt x="1575677" y="72196"/>
                  <a:pt x="1608903" y="72980"/>
                </a:cubicBezTo>
                <a:close/>
                <a:moveTo>
                  <a:pt x="4360758" y="50010"/>
                </a:moveTo>
                <a:lnTo>
                  <a:pt x="4360758" y="443322"/>
                </a:lnTo>
                <a:lnTo>
                  <a:pt x="4567494" y="443322"/>
                </a:lnTo>
                <a:lnTo>
                  <a:pt x="4567494" y="411922"/>
                </a:lnTo>
                <a:lnTo>
                  <a:pt x="4393282" y="411922"/>
                </a:lnTo>
                <a:lnTo>
                  <a:pt x="4393282" y="255060"/>
                </a:lnTo>
                <a:lnTo>
                  <a:pt x="4552883" y="255060"/>
                </a:lnTo>
                <a:lnTo>
                  <a:pt x="4552883" y="224222"/>
                </a:lnTo>
                <a:lnTo>
                  <a:pt x="4393282" y="224222"/>
                </a:lnTo>
                <a:lnTo>
                  <a:pt x="4393282" y="81410"/>
                </a:lnTo>
                <a:lnTo>
                  <a:pt x="4559627" y="81410"/>
                </a:lnTo>
                <a:lnTo>
                  <a:pt x="4559627" y="50010"/>
                </a:lnTo>
                <a:close/>
                <a:moveTo>
                  <a:pt x="3970233" y="50010"/>
                </a:moveTo>
                <a:lnTo>
                  <a:pt x="3970233" y="443322"/>
                </a:lnTo>
                <a:lnTo>
                  <a:pt x="4001633" y="443322"/>
                </a:lnTo>
                <a:lnTo>
                  <a:pt x="4001633" y="114627"/>
                </a:lnTo>
                <a:lnTo>
                  <a:pt x="4213557" y="443322"/>
                </a:lnTo>
                <a:lnTo>
                  <a:pt x="4239910" y="443322"/>
                </a:lnTo>
                <a:lnTo>
                  <a:pt x="4239910" y="50010"/>
                </a:lnTo>
                <a:lnTo>
                  <a:pt x="4208510" y="50010"/>
                </a:lnTo>
                <a:lnTo>
                  <a:pt x="4208510" y="374774"/>
                </a:lnTo>
                <a:lnTo>
                  <a:pt x="3997147" y="50010"/>
                </a:lnTo>
                <a:close/>
                <a:moveTo>
                  <a:pt x="3465408" y="50010"/>
                </a:moveTo>
                <a:lnTo>
                  <a:pt x="3465408" y="443322"/>
                </a:lnTo>
                <a:lnTo>
                  <a:pt x="3497932" y="443322"/>
                </a:lnTo>
                <a:lnTo>
                  <a:pt x="3497932" y="50010"/>
                </a:lnTo>
                <a:close/>
                <a:moveTo>
                  <a:pt x="2793038" y="50010"/>
                </a:moveTo>
                <a:lnTo>
                  <a:pt x="2793038" y="317510"/>
                </a:lnTo>
                <a:cubicBezTo>
                  <a:pt x="2792660" y="359421"/>
                  <a:pt x="2802953" y="391910"/>
                  <a:pt x="2823917" y="414977"/>
                </a:cubicBezTo>
                <a:cubicBezTo>
                  <a:pt x="2844881" y="438045"/>
                  <a:pt x="2878785" y="449741"/>
                  <a:pt x="2925629" y="450066"/>
                </a:cubicBezTo>
                <a:cubicBezTo>
                  <a:pt x="2971689" y="449741"/>
                  <a:pt x="3005195" y="438045"/>
                  <a:pt x="3026147" y="414977"/>
                </a:cubicBezTo>
                <a:cubicBezTo>
                  <a:pt x="3047099" y="391910"/>
                  <a:pt x="3057416" y="359421"/>
                  <a:pt x="3057096" y="317510"/>
                </a:cubicBezTo>
                <a:lnTo>
                  <a:pt x="3057096" y="50010"/>
                </a:lnTo>
                <a:lnTo>
                  <a:pt x="3025134" y="50010"/>
                </a:lnTo>
                <a:lnTo>
                  <a:pt x="3025134" y="316948"/>
                </a:lnTo>
                <a:cubicBezTo>
                  <a:pt x="3025555" y="350022"/>
                  <a:pt x="3018107" y="375475"/>
                  <a:pt x="3002787" y="393306"/>
                </a:cubicBezTo>
                <a:cubicBezTo>
                  <a:pt x="2987468" y="411137"/>
                  <a:pt x="2961749" y="420152"/>
                  <a:pt x="2925629" y="420351"/>
                </a:cubicBezTo>
                <a:cubicBezTo>
                  <a:pt x="2888994" y="420012"/>
                  <a:pt x="2863041" y="410716"/>
                  <a:pt x="2847768" y="392463"/>
                </a:cubicBezTo>
                <a:cubicBezTo>
                  <a:pt x="2832496" y="374211"/>
                  <a:pt x="2825094" y="349039"/>
                  <a:pt x="2825562" y="316948"/>
                </a:cubicBezTo>
                <a:lnTo>
                  <a:pt x="2825562" y="50010"/>
                </a:lnTo>
                <a:close/>
                <a:moveTo>
                  <a:pt x="2541483" y="50010"/>
                </a:moveTo>
                <a:lnTo>
                  <a:pt x="2541483" y="443322"/>
                </a:lnTo>
                <a:lnTo>
                  <a:pt x="2729674" y="443322"/>
                </a:lnTo>
                <a:lnTo>
                  <a:pt x="2729674" y="411922"/>
                </a:lnTo>
                <a:lnTo>
                  <a:pt x="2574007" y="411922"/>
                </a:lnTo>
                <a:lnTo>
                  <a:pt x="2574007" y="50010"/>
                </a:lnTo>
                <a:close/>
                <a:moveTo>
                  <a:pt x="1846158" y="50010"/>
                </a:moveTo>
                <a:lnTo>
                  <a:pt x="1846158" y="443322"/>
                </a:lnTo>
                <a:lnTo>
                  <a:pt x="1877558" y="443322"/>
                </a:lnTo>
                <a:lnTo>
                  <a:pt x="1877558" y="114627"/>
                </a:lnTo>
                <a:lnTo>
                  <a:pt x="2089482" y="443322"/>
                </a:lnTo>
                <a:lnTo>
                  <a:pt x="2115835" y="443322"/>
                </a:lnTo>
                <a:lnTo>
                  <a:pt x="2115835" y="50010"/>
                </a:lnTo>
                <a:lnTo>
                  <a:pt x="2084435" y="50010"/>
                </a:lnTo>
                <a:lnTo>
                  <a:pt x="2084435" y="374774"/>
                </a:lnTo>
                <a:lnTo>
                  <a:pt x="1873072" y="50010"/>
                </a:lnTo>
                <a:close/>
                <a:moveTo>
                  <a:pt x="4744787" y="43266"/>
                </a:moveTo>
                <a:cubicBezTo>
                  <a:pt x="4727710" y="43140"/>
                  <a:pt x="4711024" y="46320"/>
                  <a:pt x="4694730" y="52804"/>
                </a:cubicBezTo>
                <a:cubicBezTo>
                  <a:pt x="4678436" y="59288"/>
                  <a:pt x="4664921" y="69831"/>
                  <a:pt x="4654186" y="84434"/>
                </a:cubicBezTo>
                <a:cubicBezTo>
                  <a:pt x="4643452" y="99036"/>
                  <a:pt x="4637885" y="118452"/>
                  <a:pt x="4637488" y="142681"/>
                </a:cubicBezTo>
                <a:cubicBezTo>
                  <a:pt x="4637993" y="165343"/>
                  <a:pt x="4644558" y="184321"/>
                  <a:pt x="4657184" y="199613"/>
                </a:cubicBezTo>
                <a:cubicBezTo>
                  <a:pt x="4669809" y="214906"/>
                  <a:pt x="4685465" y="228136"/>
                  <a:pt x="4704151" y="239305"/>
                </a:cubicBezTo>
                <a:cubicBezTo>
                  <a:pt x="4722837" y="250475"/>
                  <a:pt x="4741523" y="261205"/>
                  <a:pt x="4760210" y="271497"/>
                </a:cubicBezTo>
                <a:cubicBezTo>
                  <a:pt x="4778895" y="281789"/>
                  <a:pt x="4794551" y="293267"/>
                  <a:pt x="4807177" y="305928"/>
                </a:cubicBezTo>
                <a:cubicBezTo>
                  <a:pt x="4819803" y="318590"/>
                  <a:pt x="4826368" y="334060"/>
                  <a:pt x="4826873" y="352339"/>
                </a:cubicBezTo>
                <a:cubicBezTo>
                  <a:pt x="4826252" y="375829"/>
                  <a:pt x="4818357" y="393067"/>
                  <a:pt x="4803189" y="404051"/>
                </a:cubicBezTo>
                <a:cubicBezTo>
                  <a:pt x="4788020" y="415035"/>
                  <a:pt x="4769303" y="420468"/>
                  <a:pt x="4747036" y="420351"/>
                </a:cubicBezTo>
                <a:cubicBezTo>
                  <a:pt x="4727826" y="420140"/>
                  <a:pt x="4709462" y="415644"/>
                  <a:pt x="4691945" y="406861"/>
                </a:cubicBezTo>
                <a:cubicBezTo>
                  <a:pt x="4674428" y="398079"/>
                  <a:pt x="4660014" y="386275"/>
                  <a:pt x="4648703" y="371450"/>
                </a:cubicBezTo>
                <a:lnTo>
                  <a:pt x="4626810" y="392809"/>
                </a:lnTo>
                <a:cubicBezTo>
                  <a:pt x="4640748" y="411169"/>
                  <a:pt x="4658343" y="425276"/>
                  <a:pt x="4679597" y="435130"/>
                </a:cubicBezTo>
                <a:cubicBezTo>
                  <a:pt x="4700850" y="444983"/>
                  <a:pt x="4722955" y="449962"/>
                  <a:pt x="4745912" y="450066"/>
                </a:cubicBezTo>
                <a:cubicBezTo>
                  <a:pt x="4766435" y="450146"/>
                  <a:pt x="4785287" y="446683"/>
                  <a:pt x="4802467" y="439676"/>
                </a:cubicBezTo>
                <a:cubicBezTo>
                  <a:pt x="4819646" y="432670"/>
                  <a:pt x="4833452" y="421634"/>
                  <a:pt x="4843885" y="406571"/>
                </a:cubicBezTo>
                <a:cubicBezTo>
                  <a:pt x="4854317" y="391507"/>
                  <a:pt x="4859676" y="371931"/>
                  <a:pt x="4859960" y="347842"/>
                </a:cubicBezTo>
                <a:cubicBezTo>
                  <a:pt x="4859454" y="325410"/>
                  <a:pt x="4852889" y="306669"/>
                  <a:pt x="4840263" y="291620"/>
                </a:cubicBezTo>
                <a:cubicBezTo>
                  <a:pt x="4827637" y="276571"/>
                  <a:pt x="4811982" y="263559"/>
                  <a:pt x="4793296" y="252584"/>
                </a:cubicBezTo>
                <a:cubicBezTo>
                  <a:pt x="4774610" y="241609"/>
                  <a:pt x="4755924" y="231017"/>
                  <a:pt x="4737238" y="220806"/>
                </a:cubicBezTo>
                <a:cubicBezTo>
                  <a:pt x="4718551" y="210596"/>
                  <a:pt x="4702896" y="199113"/>
                  <a:pt x="4690270" y="186357"/>
                </a:cubicBezTo>
                <a:cubicBezTo>
                  <a:pt x="4677644" y="173601"/>
                  <a:pt x="4671079" y="157918"/>
                  <a:pt x="4670574" y="139308"/>
                </a:cubicBezTo>
                <a:cubicBezTo>
                  <a:pt x="4671241" y="116871"/>
                  <a:pt x="4678621" y="100196"/>
                  <a:pt x="4692711" y="89282"/>
                </a:cubicBezTo>
                <a:cubicBezTo>
                  <a:pt x="4706802" y="78367"/>
                  <a:pt x="4723598" y="72934"/>
                  <a:pt x="4743101" y="72980"/>
                </a:cubicBezTo>
                <a:cubicBezTo>
                  <a:pt x="4763778" y="73317"/>
                  <a:pt x="4779395" y="77640"/>
                  <a:pt x="4789953" y="85950"/>
                </a:cubicBezTo>
                <a:cubicBezTo>
                  <a:pt x="4800510" y="94261"/>
                  <a:pt x="4807881" y="104538"/>
                  <a:pt x="4812067" y="116783"/>
                </a:cubicBezTo>
                <a:cubicBezTo>
                  <a:pt x="4816252" y="129027"/>
                  <a:pt x="4819126" y="141220"/>
                  <a:pt x="4820688" y="153360"/>
                </a:cubicBezTo>
                <a:lnTo>
                  <a:pt x="4851548" y="146615"/>
                </a:lnTo>
                <a:cubicBezTo>
                  <a:pt x="4850950" y="130298"/>
                  <a:pt x="4847097" y="114289"/>
                  <a:pt x="4839988" y="98587"/>
                </a:cubicBezTo>
                <a:cubicBezTo>
                  <a:pt x="4832880" y="82884"/>
                  <a:pt x="4821618" y="69837"/>
                  <a:pt x="4806201" y="59443"/>
                </a:cubicBezTo>
                <a:cubicBezTo>
                  <a:pt x="4790783" y="49050"/>
                  <a:pt x="4770312" y="43657"/>
                  <a:pt x="4744787" y="43266"/>
                </a:cubicBezTo>
                <a:close/>
                <a:moveTo>
                  <a:pt x="3734665" y="43266"/>
                </a:moveTo>
                <a:cubicBezTo>
                  <a:pt x="3692096" y="42514"/>
                  <a:pt x="3657935" y="58052"/>
                  <a:pt x="3632181" y="89882"/>
                </a:cubicBezTo>
                <a:cubicBezTo>
                  <a:pt x="3606427" y="121712"/>
                  <a:pt x="3593206" y="174348"/>
                  <a:pt x="3592519" y="247791"/>
                </a:cubicBezTo>
                <a:cubicBezTo>
                  <a:pt x="3593206" y="320402"/>
                  <a:pt x="3606146" y="372453"/>
                  <a:pt x="3631337" y="403942"/>
                </a:cubicBezTo>
                <a:cubicBezTo>
                  <a:pt x="3656529" y="435432"/>
                  <a:pt x="3689847" y="450807"/>
                  <a:pt x="3731292" y="450066"/>
                </a:cubicBezTo>
                <a:cubicBezTo>
                  <a:pt x="3774622" y="450842"/>
                  <a:pt x="3809087" y="435397"/>
                  <a:pt x="3834688" y="403732"/>
                </a:cubicBezTo>
                <a:cubicBezTo>
                  <a:pt x="3860289" y="372066"/>
                  <a:pt x="3873392" y="319524"/>
                  <a:pt x="3873998" y="246104"/>
                </a:cubicBezTo>
                <a:cubicBezTo>
                  <a:pt x="3873533" y="173470"/>
                  <a:pt x="3860992" y="121325"/>
                  <a:pt x="3836375" y="89671"/>
                </a:cubicBezTo>
                <a:cubicBezTo>
                  <a:pt x="3811758" y="58017"/>
                  <a:pt x="3777854" y="42549"/>
                  <a:pt x="3734665" y="43266"/>
                </a:cubicBezTo>
                <a:close/>
                <a:moveTo>
                  <a:pt x="3258887" y="43266"/>
                </a:moveTo>
                <a:cubicBezTo>
                  <a:pt x="3241810" y="43140"/>
                  <a:pt x="3225124" y="46320"/>
                  <a:pt x="3208830" y="52804"/>
                </a:cubicBezTo>
                <a:cubicBezTo>
                  <a:pt x="3192536" y="59288"/>
                  <a:pt x="3179021" y="69831"/>
                  <a:pt x="3168286" y="84434"/>
                </a:cubicBezTo>
                <a:cubicBezTo>
                  <a:pt x="3157552" y="99036"/>
                  <a:pt x="3151986" y="118452"/>
                  <a:pt x="3151588" y="142681"/>
                </a:cubicBezTo>
                <a:cubicBezTo>
                  <a:pt x="3152093" y="165343"/>
                  <a:pt x="3158658" y="184321"/>
                  <a:pt x="3171284" y="199613"/>
                </a:cubicBezTo>
                <a:cubicBezTo>
                  <a:pt x="3183909" y="214906"/>
                  <a:pt x="3199565" y="228136"/>
                  <a:pt x="3218251" y="239305"/>
                </a:cubicBezTo>
                <a:cubicBezTo>
                  <a:pt x="3236937" y="250475"/>
                  <a:pt x="3255623" y="261205"/>
                  <a:pt x="3274309" y="271497"/>
                </a:cubicBezTo>
                <a:cubicBezTo>
                  <a:pt x="3292996" y="281789"/>
                  <a:pt x="3308651" y="293267"/>
                  <a:pt x="3321277" y="305928"/>
                </a:cubicBezTo>
                <a:cubicBezTo>
                  <a:pt x="3333903" y="318590"/>
                  <a:pt x="3340468" y="334060"/>
                  <a:pt x="3340973" y="352339"/>
                </a:cubicBezTo>
                <a:cubicBezTo>
                  <a:pt x="3340352" y="375829"/>
                  <a:pt x="3332457" y="393067"/>
                  <a:pt x="3317289" y="404051"/>
                </a:cubicBezTo>
                <a:cubicBezTo>
                  <a:pt x="3302120" y="415035"/>
                  <a:pt x="3283403" y="420468"/>
                  <a:pt x="3261136" y="420351"/>
                </a:cubicBezTo>
                <a:cubicBezTo>
                  <a:pt x="3241926" y="420140"/>
                  <a:pt x="3223562" y="415644"/>
                  <a:pt x="3206045" y="406861"/>
                </a:cubicBezTo>
                <a:cubicBezTo>
                  <a:pt x="3188528" y="398079"/>
                  <a:pt x="3174114" y="386275"/>
                  <a:pt x="3162803" y="371450"/>
                </a:cubicBezTo>
                <a:lnTo>
                  <a:pt x="3140910" y="392809"/>
                </a:lnTo>
                <a:cubicBezTo>
                  <a:pt x="3154848" y="411169"/>
                  <a:pt x="3172443" y="425276"/>
                  <a:pt x="3193697" y="435130"/>
                </a:cubicBezTo>
                <a:cubicBezTo>
                  <a:pt x="3214950" y="444983"/>
                  <a:pt x="3237055" y="449962"/>
                  <a:pt x="3260012" y="450066"/>
                </a:cubicBezTo>
                <a:cubicBezTo>
                  <a:pt x="3280535" y="450146"/>
                  <a:pt x="3299387" y="446683"/>
                  <a:pt x="3316566" y="439676"/>
                </a:cubicBezTo>
                <a:cubicBezTo>
                  <a:pt x="3333746" y="432670"/>
                  <a:pt x="3347552" y="421634"/>
                  <a:pt x="3357985" y="406571"/>
                </a:cubicBezTo>
                <a:cubicBezTo>
                  <a:pt x="3368418" y="391507"/>
                  <a:pt x="3373776" y="371931"/>
                  <a:pt x="3374059" y="347842"/>
                </a:cubicBezTo>
                <a:cubicBezTo>
                  <a:pt x="3373554" y="325410"/>
                  <a:pt x="3366989" y="306669"/>
                  <a:pt x="3354363" y="291620"/>
                </a:cubicBezTo>
                <a:cubicBezTo>
                  <a:pt x="3341738" y="276571"/>
                  <a:pt x="3326082" y="263559"/>
                  <a:pt x="3307396" y="252584"/>
                </a:cubicBezTo>
                <a:cubicBezTo>
                  <a:pt x="3288710" y="241609"/>
                  <a:pt x="3270024" y="231017"/>
                  <a:pt x="3251337" y="220806"/>
                </a:cubicBezTo>
                <a:cubicBezTo>
                  <a:pt x="3232652" y="210596"/>
                  <a:pt x="3216996" y="199113"/>
                  <a:pt x="3204370" y="186357"/>
                </a:cubicBezTo>
                <a:cubicBezTo>
                  <a:pt x="3191744" y="173601"/>
                  <a:pt x="3185179" y="157918"/>
                  <a:pt x="3184674" y="139308"/>
                </a:cubicBezTo>
                <a:cubicBezTo>
                  <a:pt x="3185341" y="116871"/>
                  <a:pt x="3192721" y="100196"/>
                  <a:pt x="3206811" y="89282"/>
                </a:cubicBezTo>
                <a:cubicBezTo>
                  <a:pt x="3220902" y="78367"/>
                  <a:pt x="3237699" y="72934"/>
                  <a:pt x="3257201" y="72980"/>
                </a:cubicBezTo>
                <a:cubicBezTo>
                  <a:pt x="3277878" y="73317"/>
                  <a:pt x="3293495" y="77640"/>
                  <a:pt x="3304053" y="85950"/>
                </a:cubicBezTo>
                <a:cubicBezTo>
                  <a:pt x="3314610" y="94261"/>
                  <a:pt x="3321981" y="104538"/>
                  <a:pt x="3326167" y="116783"/>
                </a:cubicBezTo>
                <a:cubicBezTo>
                  <a:pt x="3330352" y="129027"/>
                  <a:pt x="3333226" y="141220"/>
                  <a:pt x="3334788" y="153360"/>
                </a:cubicBezTo>
                <a:lnTo>
                  <a:pt x="3365647" y="146615"/>
                </a:lnTo>
                <a:cubicBezTo>
                  <a:pt x="3365050" y="130298"/>
                  <a:pt x="3361197" y="114289"/>
                  <a:pt x="3354089" y="98587"/>
                </a:cubicBezTo>
                <a:cubicBezTo>
                  <a:pt x="3346980" y="82884"/>
                  <a:pt x="3335718" y="69837"/>
                  <a:pt x="3320301" y="59443"/>
                </a:cubicBezTo>
                <a:cubicBezTo>
                  <a:pt x="3304883" y="49050"/>
                  <a:pt x="3284412" y="43657"/>
                  <a:pt x="3258887" y="43266"/>
                </a:cubicBezTo>
                <a:close/>
                <a:moveTo>
                  <a:pt x="2345074" y="43266"/>
                </a:moveTo>
                <a:cubicBezTo>
                  <a:pt x="2298444" y="42514"/>
                  <a:pt x="2264433" y="58052"/>
                  <a:pt x="2243040" y="89882"/>
                </a:cubicBezTo>
                <a:cubicBezTo>
                  <a:pt x="2221647" y="121712"/>
                  <a:pt x="2211098" y="174348"/>
                  <a:pt x="2211394" y="247791"/>
                </a:cubicBezTo>
                <a:cubicBezTo>
                  <a:pt x="2211660" y="320402"/>
                  <a:pt x="2224035" y="372453"/>
                  <a:pt x="2248519" y="403942"/>
                </a:cubicBezTo>
                <a:cubicBezTo>
                  <a:pt x="2273003" y="435432"/>
                  <a:pt x="2307998" y="450807"/>
                  <a:pt x="2353503" y="450066"/>
                </a:cubicBezTo>
                <a:cubicBezTo>
                  <a:pt x="2376310" y="449762"/>
                  <a:pt x="2396307" y="446725"/>
                  <a:pt x="2413494" y="440955"/>
                </a:cubicBezTo>
                <a:cubicBezTo>
                  <a:pt x="2430681" y="435185"/>
                  <a:pt x="2444777" y="428504"/>
                  <a:pt x="2455783" y="420912"/>
                </a:cubicBezTo>
                <a:lnTo>
                  <a:pt x="2445105" y="393933"/>
                </a:lnTo>
                <a:cubicBezTo>
                  <a:pt x="2434088" y="401920"/>
                  <a:pt x="2421420" y="408290"/>
                  <a:pt x="2407102" y="413044"/>
                </a:cubicBezTo>
                <a:cubicBezTo>
                  <a:pt x="2392783" y="417798"/>
                  <a:pt x="2375479" y="420234"/>
                  <a:pt x="2355189" y="420351"/>
                </a:cubicBezTo>
                <a:cubicBezTo>
                  <a:pt x="2318392" y="421112"/>
                  <a:pt x="2290831" y="408208"/>
                  <a:pt x="2272509" y="381638"/>
                </a:cubicBezTo>
                <a:cubicBezTo>
                  <a:pt x="2254186" y="355067"/>
                  <a:pt x="2245030" y="310264"/>
                  <a:pt x="2245042" y="247229"/>
                </a:cubicBezTo>
                <a:cubicBezTo>
                  <a:pt x="2244468" y="183654"/>
                  <a:pt x="2251517" y="138523"/>
                  <a:pt x="2266186" y="111835"/>
                </a:cubicBezTo>
                <a:cubicBezTo>
                  <a:pt x="2280856" y="85148"/>
                  <a:pt x="2306590" y="72196"/>
                  <a:pt x="2343388" y="72980"/>
                </a:cubicBezTo>
                <a:cubicBezTo>
                  <a:pt x="2364056" y="73317"/>
                  <a:pt x="2379666" y="77640"/>
                  <a:pt x="2390219" y="85950"/>
                </a:cubicBezTo>
                <a:cubicBezTo>
                  <a:pt x="2400772" y="94261"/>
                  <a:pt x="2408140" y="104538"/>
                  <a:pt x="2412323" y="116783"/>
                </a:cubicBezTo>
                <a:cubicBezTo>
                  <a:pt x="2416507" y="129027"/>
                  <a:pt x="2419379" y="141220"/>
                  <a:pt x="2420940" y="153360"/>
                </a:cubicBezTo>
                <a:lnTo>
                  <a:pt x="2451849" y="146615"/>
                </a:lnTo>
                <a:cubicBezTo>
                  <a:pt x="2451249" y="130298"/>
                  <a:pt x="2447391" y="114289"/>
                  <a:pt x="2440276" y="98587"/>
                </a:cubicBezTo>
                <a:cubicBezTo>
                  <a:pt x="2433162" y="82884"/>
                  <a:pt x="2421894" y="69837"/>
                  <a:pt x="2406475" y="59443"/>
                </a:cubicBezTo>
                <a:cubicBezTo>
                  <a:pt x="2391055" y="49050"/>
                  <a:pt x="2370588" y="43657"/>
                  <a:pt x="2345074" y="43266"/>
                </a:cubicBezTo>
                <a:close/>
                <a:moveTo>
                  <a:pt x="1610590" y="43266"/>
                </a:moveTo>
                <a:cubicBezTo>
                  <a:pt x="1568021" y="42514"/>
                  <a:pt x="1533860" y="58052"/>
                  <a:pt x="1508106" y="89882"/>
                </a:cubicBezTo>
                <a:cubicBezTo>
                  <a:pt x="1482352" y="121712"/>
                  <a:pt x="1469131" y="174348"/>
                  <a:pt x="1468444" y="247791"/>
                </a:cubicBezTo>
                <a:cubicBezTo>
                  <a:pt x="1469131" y="320402"/>
                  <a:pt x="1482071" y="372453"/>
                  <a:pt x="1507263" y="403942"/>
                </a:cubicBezTo>
                <a:cubicBezTo>
                  <a:pt x="1532454" y="435432"/>
                  <a:pt x="1565772" y="450807"/>
                  <a:pt x="1607217" y="450066"/>
                </a:cubicBezTo>
                <a:cubicBezTo>
                  <a:pt x="1650547" y="450842"/>
                  <a:pt x="1685012" y="435397"/>
                  <a:pt x="1710613" y="403732"/>
                </a:cubicBezTo>
                <a:cubicBezTo>
                  <a:pt x="1736214" y="372066"/>
                  <a:pt x="1749318" y="319524"/>
                  <a:pt x="1749923" y="246104"/>
                </a:cubicBezTo>
                <a:cubicBezTo>
                  <a:pt x="1749458" y="173470"/>
                  <a:pt x="1736917" y="121325"/>
                  <a:pt x="1712300" y="89671"/>
                </a:cubicBezTo>
                <a:cubicBezTo>
                  <a:pt x="1687682" y="58017"/>
                  <a:pt x="1653779" y="42549"/>
                  <a:pt x="1610590" y="43266"/>
                </a:cubicBezTo>
                <a:close/>
                <a:moveTo>
                  <a:pt x="1297324" y="43266"/>
                </a:moveTo>
                <a:cubicBezTo>
                  <a:pt x="1250694" y="42514"/>
                  <a:pt x="1216683" y="58052"/>
                  <a:pt x="1195290" y="89882"/>
                </a:cubicBezTo>
                <a:cubicBezTo>
                  <a:pt x="1173897" y="121712"/>
                  <a:pt x="1163348" y="174348"/>
                  <a:pt x="1163644" y="247791"/>
                </a:cubicBezTo>
                <a:cubicBezTo>
                  <a:pt x="1163910" y="320402"/>
                  <a:pt x="1176285" y="372453"/>
                  <a:pt x="1200769" y="403942"/>
                </a:cubicBezTo>
                <a:cubicBezTo>
                  <a:pt x="1225253" y="435432"/>
                  <a:pt x="1260248" y="450807"/>
                  <a:pt x="1305753" y="450066"/>
                </a:cubicBezTo>
                <a:cubicBezTo>
                  <a:pt x="1328560" y="449762"/>
                  <a:pt x="1348557" y="446725"/>
                  <a:pt x="1365744" y="440955"/>
                </a:cubicBezTo>
                <a:cubicBezTo>
                  <a:pt x="1382931" y="435185"/>
                  <a:pt x="1397027" y="428504"/>
                  <a:pt x="1408033" y="420912"/>
                </a:cubicBezTo>
                <a:lnTo>
                  <a:pt x="1397355" y="393933"/>
                </a:lnTo>
                <a:cubicBezTo>
                  <a:pt x="1386338" y="401920"/>
                  <a:pt x="1373670" y="408290"/>
                  <a:pt x="1359352" y="413044"/>
                </a:cubicBezTo>
                <a:cubicBezTo>
                  <a:pt x="1345033" y="417798"/>
                  <a:pt x="1327729" y="420234"/>
                  <a:pt x="1307439" y="420351"/>
                </a:cubicBezTo>
                <a:cubicBezTo>
                  <a:pt x="1270641" y="421112"/>
                  <a:pt x="1243081" y="408208"/>
                  <a:pt x="1224759" y="381638"/>
                </a:cubicBezTo>
                <a:cubicBezTo>
                  <a:pt x="1206436" y="355067"/>
                  <a:pt x="1197280" y="310264"/>
                  <a:pt x="1197292" y="247229"/>
                </a:cubicBezTo>
                <a:cubicBezTo>
                  <a:pt x="1196718" y="183654"/>
                  <a:pt x="1203767" y="138523"/>
                  <a:pt x="1218436" y="111835"/>
                </a:cubicBezTo>
                <a:cubicBezTo>
                  <a:pt x="1233106" y="85148"/>
                  <a:pt x="1258840" y="72196"/>
                  <a:pt x="1295638" y="72980"/>
                </a:cubicBezTo>
                <a:cubicBezTo>
                  <a:pt x="1316306" y="73317"/>
                  <a:pt x="1331916" y="77640"/>
                  <a:pt x="1342469" y="85950"/>
                </a:cubicBezTo>
                <a:cubicBezTo>
                  <a:pt x="1353022" y="94261"/>
                  <a:pt x="1360390" y="104538"/>
                  <a:pt x="1364573" y="116783"/>
                </a:cubicBezTo>
                <a:cubicBezTo>
                  <a:pt x="1368757" y="129027"/>
                  <a:pt x="1371629" y="141220"/>
                  <a:pt x="1373190" y="153360"/>
                </a:cubicBezTo>
                <a:lnTo>
                  <a:pt x="1404099" y="146615"/>
                </a:lnTo>
                <a:cubicBezTo>
                  <a:pt x="1403499" y="130298"/>
                  <a:pt x="1399641" y="114289"/>
                  <a:pt x="1392526" y="98587"/>
                </a:cubicBezTo>
                <a:cubicBezTo>
                  <a:pt x="1385411" y="82884"/>
                  <a:pt x="1374144" y="69837"/>
                  <a:pt x="1358725" y="59443"/>
                </a:cubicBezTo>
                <a:cubicBezTo>
                  <a:pt x="1343305" y="49050"/>
                  <a:pt x="1322838" y="43657"/>
                  <a:pt x="1297324" y="43266"/>
                </a:cubicBezTo>
                <a:close/>
                <a:moveTo>
                  <a:pt x="0" y="0"/>
                </a:moveTo>
                <a:lnTo>
                  <a:pt x="5096294" y="0"/>
                </a:lnTo>
                <a:lnTo>
                  <a:pt x="5096294" y="489600"/>
                </a:lnTo>
                <a:lnTo>
                  <a:pt x="0" y="489600"/>
                </a:lnTo>
                <a:close/>
              </a:path>
            </a:pathLst>
          </a:custGeom>
          <a:solidFill>
            <a:srgbClr val="78AE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4" name="Diagrama de flujo: proceso 33">
            <a:extLst>
              <a:ext uri="{FF2B5EF4-FFF2-40B4-BE49-F238E27FC236}">
                <a16:creationId xmlns:a16="http://schemas.microsoft.com/office/drawing/2014/main" id="{01606291-958B-1AD6-FF30-BE397EC1B884}"/>
              </a:ext>
            </a:extLst>
          </p:cNvPr>
          <p:cNvSpPr/>
          <p:nvPr/>
        </p:nvSpPr>
        <p:spPr>
          <a:xfrm>
            <a:off x="260350" y="5454629"/>
            <a:ext cx="60105" cy="44694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7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4922 4.81481E-6 " pathEditMode="relative" rAng="0" ptsTypes="AA">
                                      <p:cBhvr>
                                        <p:cTn id="6" dur="2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664 -0.00093 L 0.33919 -0.00093 " pathEditMode="relative" rAng="0" ptsTypes="AA">
                                      <p:cBhvr>
                                        <p:cTn id="8" dur="2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Preocupación por el cambio climático y medidas</a:t>
            </a:r>
          </a:p>
        </p:txBody>
      </p:sp>
      <p:sp>
        <p:nvSpPr>
          <p:cNvPr id="68" name="Subtítulo 67">
            <a:extLst>
              <a:ext uri="{FF2B5EF4-FFF2-40B4-BE49-F238E27FC236}">
                <a16:creationId xmlns:a16="http://schemas.microsoft.com/office/drawing/2014/main" id="{11A83E31-E7AD-2302-A300-316FF2687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Sost2a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B326BAE-DFCC-A85C-E5C8-0355E070F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098543"/>
              </p:ext>
            </p:extLst>
          </p:nvPr>
        </p:nvGraphicFramePr>
        <p:xfrm>
          <a:off x="1065229" y="1709084"/>
          <a:ext cx="9803876" cy="332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CuadroTexto 68">
            <a:extLst>
              <a:ext uri="{FF2B5EF4-FFF2-40B4-BE49-F238E27FC236}">
                <a16:creationId xmlns:a16="http://schemas.microsoft.com/office/drawing/2014/main" id="{B71678E1-FC18-1236-D957-D9968EC6BC39}"/>
              </a:ext>
            </a:extLst>
          </p:cNvPr>
          <p:cNvSpPr txBox="1"/>
          <p:nvPr/>
        </p:nvSpPr>
        <p:spPr>
          <a:xfrm>
            <a:off x="3416647" y="1965655"/>
            <a:ext cx="8073286" cy="1943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es-ES" sz="1800" dirty="0">
                <a:solidFill>
                  <a:schemeClr val="accent1"/>
                </a:solidFill>
              </a:rPr>
              <a:t>¿Qué productos ecológicos o sostenibles has adquirido en los últimos 12 meses? </a:t>
            </a:r>
            <a:r>
              <a:rPr lang="es-ES" sz="1600" dirty="0">
                <a:solidFill>
                  <a:schemeClr val="accent1"/>
                </a:solidFill>
                <a:latin typeface="+mn-lt"/>
              </a:rPr>
              <a:t>(Respuesta múltiple) </a:t>
            </a:r>
            <a:endParaRPr lang="es-ES" sz="18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316" name="Grupo 315">
            <a:extLst>
              <a:ext uri="{FF2B5EF4-FFF2-40B4-BE49-F238E27FC236}">
                <a16:creationId xmlns:a16="http://schemas.microsoft.com/office/drawing/2014/main" id="{37EA0642-D6EC-6302-B727-F27574729536}"/>
              </a:ext>
            </a:extLst>
          </p:cNvPr>
          <p:cNvGrpSpPr/>
          <p:nvPr/>
        </p:nvGrpSpPr>
        <p:grpSpPr>
          <a:xfrm>
            <a:off x="1214010" y="4872570"/>
            <a:ext cx="10140346" cy="1264334"/>
            <a:chOff x="1214010" y="4872570"/>
            <a:chExt cx="10140346" cy="1264334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27A594F-D556-3264-0368-B05CD95C9B65}"/>
                </a:ext>
              </a:extLst>
            </p:cNvPr>
            <p:cNvSpPr txBox="1"/>
            <p:nvPr/>
          </p:nvSpPr>
          <p:spPr>
            <a:xfrm>
              <a:off x="10644770" y="4872570"/>
              <a:ext cx="709586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4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(pp) 23/24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EA96A61-A3D9-9DD6-1DEE-313E44F19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9215" y="5260770"/>
              <a:ext cx="536800" cy="53680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6767E61-343C-30F6-3D1C-CF785BF86F38}"/>
                </a:ext>
              </a:extLst>
            </p:cNvPr>
            <p:cNvSpPr txBox="1"/>
            <p:nvPr/>
          </p:nvSpPr>
          <p:spPr>
            <a:xfrm>
              <a:off x="1214010" y="5897760"/>
              <a:ext cx="92721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Frutas / Verduras eco</a:t>
              </a: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1DEA0D6D-4D70-B33C-53FF-81FD17499333}"/>
                </a:ext>
              </a:extLst>
            </p:cNvPr>
            <p:cNvGrpSpPr/>
            <p:nvPr/>
          </p:nvGrpSpPr>
          <p:grpSpPr>
            <a:xfrm>
              <a:off x="1442002" y="4895789"/>
              <a:ext cx="477285" cy="237927"/>
              <a:chOff x="188139" y="4896621"/>
              <a:chExt cx="595468" cy="237927"/>
            </a:xfrm>
          </p:grpSpPr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9F8E63C4-78E6-B6CD-26A1-9FB6F11C1F3C}"/>
                  </a:ext>
                </a:extLst>
              </p:cNvPr>
              <p:cNvSpPr txBox="1"/>
              <p:nvPr/>
            </p:nvSpPr>
            <p:spPr>
              <a:xfrm>
                <a:off x="188139" y="4896621"/>
                <a:ext cx="595468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-3</a:t>
                </a:r>
              </a:p>
            </p:txBody>
          </p:sp>
          <p:sp>
            <p:nvSpPr>
              <p:cNvPr id="65" name="Diagrama de flujo: proceso 64">
                <a:extLst>
                  <a:ext uri="{FF2B5EF4-FFF2-40B4-BE49-F238E27FC236}">
                    <a16:creationId xmlns:a16="http://schemas.microsoft.com/office/drawing/2014/main" id="{8B93D0A2-FD1D-6B14-4FEE-4AD0127A278A}"/>
                  </a:ext>
                </a:extLst>
              </p:cNvPr>
              <p:cNvSpPr/>
              <p:nvPr/>
            </p:nvSpPr>
            <p:spPr>
              <a:xfrm>
                <a:off x="191280" y="5062548"/>
                <a:ext cx="89828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D35A5F50-664C-E9E6-C96D-1D98F1B32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5542" y="5260770"/>
              <a:ext cx="536800" cy="536800"/>
            </a:xfrm>
            <a:prstGeom prst="rect">
              <a:avLst/>
            </a:prstGeom>
          </p:spPr>
        </p:pic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BB5C2CCA-623C-57D7-E213-ACF5B385F84C}"/>
                </a:ext>
              </a:extLst>
            </p:cNvPr>
            <p:cNvSpPr txBox="1"/>
            <p:nvPr/>
          </p:nvSpPr>
          <p:spPr>
            <a:xfrm>
              <a:off x="2245942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Aceite eco</a:t>
              </a:r>
            </a:p>
          </p:txBody>
        </p: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6D5B6AB5-4950-51CA-270C-B22208A75124}"/>
                </a:ext>
              </a:extLst>
            </p:cNvPr>
            <p:cNvGrpSpPr/>
            <p:nvPr/>
          </p:nvGrpSpPr>
          <p:grpSpPr>
            <a:xfrm>
              <a:off x="2392736" y="4896621"/>
              <a:ext cx="477285" cy="236378"/>
              <a:chOff x="1437259" y="4896621"/>
              <a:chExt cx="802463" cy="236378"/>
            </a:xfrm>
          </p:grpSpPr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12EC70CB-FFE5-9768-2769-811B13527E65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63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76" name="Diagrama de flujo: proceso 75">
                <a:extLst>
                  <a:ext uri="{FF2B5EF4-FFF2-40B4-BE49-F238E27FC236}">
                    <a16:creationId xmlns:a16="http://schemas.microsoft.com/office/drawing/2014/main" id="{45083D37-2B42-9EC7-57C3-9AAD7073ED94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54D41376-FFF4-2080-96EA-FFE7C225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1869" y="5260770"/>
              <a:ext cx="536800" cy="536800"/>
            </a:xfrm>
            <a:prstGeom prst="rect">
              <a:avLst/>
            </a:prstGeom>
          </p:spPr>
        </p:pic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B02A086C-146C-F612-84CA-89CA08B979C1}"/>
                </a:ext>
              </a:extLst>
            </p:cNvPr>
            <p:cNvSpPr txBox="1"/>
            <p:nvPr/>
          </p:nvSpPr>
          <p:spPr>
            <a:xfrm>
              <a:off x="3198909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Carne eco</a:t>
              </a: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2B733AF1-0BD2-BBB5-CBDB-336249535DEB}"/>
                </a:ext>
              </a:extLst>
            </p:cNvPr>
            <p:cNvGrpSpPr/>
            <p:nvPr/>
          </p:nvGrpSpPr>
          <p:grpSpPr>
            <a:xfrm>
              <a:off x="3343469" y="4896621"/>
              <a:ext cx="477285" cy="236378"/>
              <a:chOff x="1437259" y="4896621"/>
              <a:chExt cx="802463" cy="236378"/>
            </a:xfrm>
          </p:grpSpPr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0E583491-A5F5-65D0-6A49-5962C7C84B63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63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84" name="Diagrama de flujo: proceso 83">
                <a:extLst>
                  <a:ext uri="{FF2B5EF4-FFF2-40B4-BE49-F238E27FC236}">
                    <a16:creationId xmlns:a16="http://schemas.microsoft.com/office/drawing/2014/main" id="{7A76D975-E675-4AB5-65FE-DEB82740C98F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3AFB546E-F6E9-CF0F-AAE6-8AEA3D0B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8196" y="5260770"/>
              <a:ext cx="536800" cy="536800"/>
            </a:xfrm>
            <a:prstGeom prst="rect">
              <a:avLst/>
            </a:prstGeom>
          </p:spPr>
        </p:pic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818E7DC6-3BD6-1E40-76A4-02AD44FDDAB9}"/>
                </a:ext>
              </a:extLst>
            </p:cNvPr>
            <p:cNvSpPr txBox="1"/>
            <p:nvPr/>
          </p:nvSpPr>
          <p:spPr>
            <a:xfrm>
              <a:off x="4151876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Vinos y bebidas eco</a:t>
              </a:r>
            </a:p>
          </p:txBody>
        </p:sp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FBADC628-FA0C-8EB5-5A27-B8FD3ABEA185}"/>
                </a:ext>
              </a:extLst>
            </p:cNvPr>
            <p:cNvGrpSpPr/>
            <p:nvPr/>
          </p:nvGrpSpPr>
          <p:grpSpPr>
            <a:xfrm>
              <a:off x="4295471" y="4896621"/>
              <a:ext cx="477285" cy="236378"/>
              <a:chOff x="1437259" y="4896621"/>
              <a:chExt cx="802463" cy="236378"/>
            </a:xfrm>
          </p:grpSpPr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A42560B3-2280-C9C1-1ED4-073404204768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63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98" name="Diagrama de flujo: proceso 97">
                <a:extLst>
                  <a:ext uri="{FF2B5EF4-FFF2-40B4-BE49-F238E27FC236}">
                    <a16:creationId xmlns:a16="http://schemas.microsoft.com/office/drawing/2014/main" id="{1A9F09C1-0705-9FCF-48D4-A126344971BC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C7769C83-E756-E5C1-B50B-5E3153171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543" b="90000" l="5909" r="91250">
                          <a14:foregroundMark x1="11477" y1="28696" x2="11477" y2="28696"/>
                          <a14:foregroundMark x1="86591" y1="70435" x2="86591" y2="70435"/>
                          <a14:foregroundMark x1="91250" y1="56196" x2="91250" y2="56196"/>
                          <a14:foregroundMark x1="55114" y1="5652" x2="55114" y2="5652"/>
                          <a14:foregroundMark x1="5909" y1="54457" x2="5909" y2="544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4523" y="5260770"/>
              <a:ext cx="513460" cy="536800"/>
            </a:xfrm>
            <a:prstGeom prst="rect">
              <a:avLst/>
            </a:prstGeom>
          </p:spPr>
        </p:pic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6CC080E5-B26B-8D0E-A9D7-24D9FF6D4C3F}"/>
                </a:ext>
              </a:extLst>
            </p:cNvPr>
            <p:cNvSpPr txBox="1"/>
            <p:nvPr/>
          </p:nvSpPr>
          <p:spPr>
            <a:xfrm>
              <a:off x="5104843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Ropa y Calzado</a:t>
              </a:r>
            </a:p>
          </p:txBody>
        </p:sp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AEF2E5BE-C757-96EF-94C6-E803DE48D4EF}"/>
                </a:ext>
              </a:extLst>
            </p:cNvPr>
            <p:cNvGrpSpPr/>
            <p:nvPr/>
          </p:nvGrpSpPr>
          <p:grpSpPr>
            <a:xfrm>
              <a:off x="6205591" y="4896621"/>
              <a:ext cx="477283" cy="236378"/>
              <a:chOff x="1437259" y="4896621"/>
              <a:chExt cx="802460" cy="236378"/>
            </a:xfrm>
          </p:grpSpPr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0FFCD77E-782F-B373-1E0C-65C0B70060D1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60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-2</a:t>
                </a:r>
              </a:p>
            </p:txBody>
          </p:sp>
          <p:sp>
            <p:nvSpPr>
              <p:cNvPr id="104" name="Diagrama de flujo: proceso 103">
                <a:extLst>
                  <a:ext uri="{FF2B5EF4-FFF2-40B4-BE49-F238E27FC236}">
                    <a16:creationId xmlns:a16="http://schemas.microsoft.com/office/drawing/2014/main" id="{8EB68DF1-2662-1396-7F30-D6DAFCE40727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B8D25271-9B38-D17C-7AA2-6ADB8AAC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67510" y="5260770"/>
              <a:ext cx="536800" cy="536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4D1B0ABB-59BC-043E-FBF3-ABAD77266769}"/>
                </a:ext>
              </a:extLst>
            </p:cNvPr>
            <p:cNvSpPr txBox="1"/>
            <p:nvPr/>
          </p:nvSpPr>
          <p:spPr>
            <a:xfrm>
              <a:off x="5981180" y="5897760"/>
              <a:ext cx="92254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Electro eficientes</a:t>
              </a:r>
            </a:p>
          </p:txBody>
        </p:sp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2C5164AA-595F-A780-F196-54EA6C7A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23837" y="5260770"/>
              <a:ext cx="536800" cy="536800"/>
            </a:xfrm>
            <a:prstGeom prst="rect">
              <a:avLst/>
            </a:prstGeom>
          </p:spPr>
        </p:pic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32EB0644-90E3-033F-9156-C2269D906C28}"/>
                </a:ext>
              </a:extLst>
            </p:cNvPr>
            <p:cNvSpPr txBox="1"/>
            <p:nvPr/>
          </p:nvSpPr>
          <p:spPr>
            <a:xfrm>
              <a:off x="7010777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Muebles</a:t>
              </a:r>
            </a:p>
          </p:txBody>
        </p:sp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7042A59C-3F09-09CF-3685-308762E56151}"/>
                </a:ext>
              </a:extLst>
            </p:cNvPr>
            <p:cNvGrpSpPr/>
            <p:nvPr/>
          </p:nvGrpSpPr>
          <p:grpSpPr>
            <a:xfrm>
              <a:off x="7155137" y="4896621"/>
              <a:ext cx="477283" cy="236378"/>
              <a:chOff x="1437259" y="4896621"/>
              <a:chExt cx="802460" cy="236378"/>
            </a:xfrm>
          </p:grpSpPr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333FF2B3-3A07-D4A0-817F-89827BC6673E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60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16" name="Diagrama de flujo: proceso 115">
                <a:extLst>
                  <a:ext uri="{FF2B5EF4-FFF2-40B4-BE49-F238E27FC236}">
                    <a16:creationId xmlns:a16="http://schemas.microsoft.com/office/drawing/2014/main" id="{53F70158-0082-5037-FB1D-B31ED3304781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18" name="Imagen 117">
              <a:extLst>
                <a:ext uri="{FF2B5EF4-FFF2-40B4-BE49-F238E27FC236}">
                  <a16:creationId xmlns:a16="http://schemas.microsoft.com/office/drawing/2014/main" id="{5A06D53D-9B08-B733-F165-D64F4D093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0164" y="5260770"/>
              <a:ext cx="536800" cy="536800"/>
            </a:xfrm>
            <a:prstGeom prst="rect">
              <a:avLst/>
            </a:prstGeom>
          </p:spPr>
        </p:pic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63D78708-B857-95FD-AE32-ACFF43AF07C5}"/>
                </a:ext>
              </a:extLst>
            </p:cNvPr>
            <p:cNvSpPr txBox="1"/>
            <p:nvPr/>
          </p:nvSpPr>
          <p:spPr>
            <a:xfrm>
              <a:off x="7895668" y="5897760"/>
              <a:ext cx="905432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Vehículo eléctrico</a:t>
              </a:r>
            </a:p>
          </p:txBody>
        </p:sp>
        <p:grpSp>
          <p:nvGrpSpPr>
            <p:cNvPr id="120" name="Grupo 119">
              <a:extLst>
                <a:ext uri="{FF2B5EF4-FFF2-40B4-BE49-F238E27FC236}">
                  <a16:creationId xmlns:a16="http://schemas.microsoft.com/office/drawing/2014/main" id="{D86E6C18-48FD-B9EC-63C0-046AB1C60B2F}"/>
                </a:ext>
              </a:extLst>
            </p:cNvPr>
            <p:cNvGrpSpPr/>
            <p:nvPr/>
          </p:nvGrpSpPr>
          <p:grpSpPr>
            <a:xfrm>
              <a:off x="8111773" y="4896621"/>
              <a:ext cx="477283" cy="236378"/>
              <a:chOff x="1437259" y="4896621"/>
              <a:chExt cx="802460" cy="236378"/>
            </a:xfrm>
          </p:grpSpPr>
          <p:sp>
            <p:nvSpPr>
              <p:cNvPr id="121" name="CuadroTexto 120">
                <a:extLst>
                  <a:ext uri="{FF2B5EF4-FFF2-40B4-BE49-F238E27FC236}">
                    <a16:creationId xmlns:a16="http://schemas.microsoft.com/office/drawing/2014/main" id="{4C85F040-4265-4D0E-DD07-60366602D722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60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122" name="Diagrama de flujo: proceso 121">
                <a:extLst>
                  <a:ext uri="{FF2B5EF4-FFF2-40B4-BE49-F238E27FC236}">
                    <a16:creationId xmlns:a16="http://schemas.microsoft.com/office/drawing/2014/main" id="{E0C87D1B-F441-7DDC-21E6-982A9CE52A91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24" name="Imagen 123">
              <a:extLst>
                <a:ext uri="{FF2B5EF4-FFF2-40B4-BE49-F238E27FC236}">
                  <a16:creationId xmlns:a16="http://schemas.microsoft.com/office/drawing/2014/main" id="{4C6EB9E7-D22B-7C2C-8BED-0E02FFD04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6491" y="5260770"/>
              <a:ext cx="536800" cy="536800"/>
            </a:xfrm>
            <a:prstGeom prst="rect">
              <a:avLst/>
            </a:prstGeom>
          </p:spPr>
        </p:pic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D2FABCD-118D-13BC-BFC2-C6EE757363DC}"/>
                </a:ext>
              </a:extLst>
            </p:cNvPr>
            <p:cNvSpPr txBox="1"/>
            <p:nvPr/>
          </p:nvSpPr>
          <p:spPr>
            <a:xfrm>
              <a:off x="8916711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Otros</a:t>
              </a: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4B97EE29-91C4-F907-BBA9-5176060BBB8B}"/>
                </a:ext>
              </a:extLst>
            </p:cNvPr>
            <p:cNvGrpSpPr/>
            <p:nvPr/>
          </p:nvGrpSpPr>
          <p:grpSpPr>
            <a:xfrm>
              <a:off x="9061675" y="4896621"/>
              <a:ext cx="477282" cy="236378"/>
              <a:chOff x="1437261" y="4896621"/>
              <a:chExt cx="802458" cy="236378"/>
            </a:xfrm>
          </p:grpSpPr>
          <p:sp>
            <p:nvSpPr>
              <p:cNvPr id="127" name="CuadroTexto 126">
                <a:extLst>
                  <a:ext uri="{FF2B5EF4-FFF2-40B4-BE49-F238E27FC236}">
                    <a16:creationId xmlns:a16="http://schemas.microsoft.com/office/drawing/2014/main" id="{0C50D216-661C-4CED-CBD6-AA763C5E5C56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802458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128" name="Diagrama de flujo: proceso 127">
                <a:extLst>
                  <a:ext uri="{FF2B5EF4-FFF2-40B4-BE49-F238E27FC236}">
                    <a16:creationId xmlns:a16="http://schemas.microsoft.com/office/drawing/2014/main" id="{8A42B9A8-EB8D-F291-E743-496D559DF978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30" name="Imagen 129">
              <a:extLst>
                <a:ext uri="{FF2B5EF4-FFF2-40B4-BE49-F238E27FC236}">
                  <a16:creationId xmlns:a16="http://schemas.microsoft.com/office/drawing/2014/main" id="{8F6883F4-B476-5EF8-4490-CA849127A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1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92815" y="5260770"/>
              <a:ext cx="536800" cy="536800"/>
            </a:xfrm>
            <a:prstGeom prst="rect">
              <a:avLst/>
            </a:prstGeom>
          </p:spPr>
        </p:pic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68C2561E-2AD0-44A1-6F6B-A8BBEAB268D9}"/>
                </a:ext>
              </a:extLst>
            </p:cNvPr>
            <p:cNvSpPr txBox="1"/>
            <p:nvPr/>
          </p:nvSpPr>
          <p:spPr>
            <a:xfrm>
              <a:off x="9869675" y="5897760"/>
              <a:ext cx="769280" cy="239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b="1" dirty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Ninguno</a:t>
              </a:r>
            </a:p>
          </p:txBody>
        </p:sp>
        <p:grpSp>
          <p:nvGrpSpPr>
            <p:cNvPr id="132" name="Grupo 131">
              <a:extLst>
                <a:ext uri="{FF2B5EF4-FFF2-40B4-BE49-F238E27FC236}">
                  <a16:creationId xmlns:a16="http://schemas.microsoft.com/office/drawing/2014/main" id="{AF5DFD66-C70B-3830-CCD9-95CBEE054434}"/>
                </a:ext>
              </a:extLst>
            </p:cNvPr>
            <p:cNvGrpSpPr/>
            <p:nvPr/>
          </p:nvGrpSpPr>
          <p:grpSpPr>
            <a:xfrm>
              <a:off x="10015675" y="4896621"/>
              <a:ext cx="477281" cy="236378"/>
              <a:chOff x="1437259" y="4896621"/>
              <a:chExt cx="802457" cy="236378"/>
            </a:xfrm>
          </p:grpSpPr>
          <p:sp>
            <p:nvSpPr>
              <p:cNvPr id="133" name="CuadroTexto 132">
                <a:extLst>
                  <a:ext uri="{FF2B5EF4-FFF2-40B4-BE49-F238E27FC236}">
                    <a16:creationId xmlns:a16="http://schemas.microsoft.com/office/drawing/2014/main" id="{718AC126-B63D-FC6D-3B1D-F8EC00E36D7A}"/>
                  </a:ext>
                </a:extLst>
              </p:cNvPr>
              <p:cNvSpPr txBox="1"/>
              <p:nvPr/>
            </p:nvSpPr>
            <p:spPr>
              <a:xfrm>
                <a:off x="1437259" y="4896621"/>
                <a:ext cx="802457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34" name="Diagrama de flujo: proceso 133">
                <a:extLst>
                  <a:ext uri="{FF2B5EF4-FFF2-40B4-BE49-F238E27FC236}">
                    <a16:creationId xmlns:a16="http://schemas.microsoft.com/office/drawing/2014/main" id="{FEBF1E54-AEA6-C0F7-D1DD-25E1110A5A5C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13" name="Grupo 312">
              <a:extLst>
                <a:ext uri="{FF2B5EF4-FFF2-40B4-BE49-F238E27FC236}">
                  <a16:creationId xmlns:a16="http://schemas.microsoft.com/office/drawing/2014/main" id="{56BCB6E8-C875-2B41-D406-3683CE8F3169}"/>
                </a:ext>
              </a:extLst>
            </p:cNvPr>
            <p:cNvGrpSpPr/>
            <p:nvPr/>
          </p:nvGrpSpPr>
          <p:grpSpPr>
            <a:xfrm>
              <a:off x="5252830" y="4896621"/>
              <a:ext cx="477284" cy="236378"/>
              <a:chOff x="1437261" y="4896621"/>
              <a:chExt cx="802462" cy="236378"/>
            </a:xfrm>
          </p:grpSpPr>
          <p:sp>
            <p:nvSpPr>
              <p:cNvPr id="314" name="CuadroTexto 313">
                <a:extLst>
                  <a:ext uri="{FF2B5EF4-FFF2-40B4-BE49-F238E27FC236}">
                    <a16:creationId xmlns:a16="http://schemas.microsoft.com/office/drawing/2014/main" id="{72215885-0369-894A-3F70-B4B35A56EBE0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802462" cy="23637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-2</a:t>
                </a:r>
              </a:p>
            </p:txBody>
          </p:sp>
          <p:sp>
            <p:nvSpPr>
              <p:cNvPr id="315" name="Diagrama de flujo: proceso 314">
                <a:extLst>
                  <a:ext uri="{FF2B5EF4-FFF2-40B4-BE49-F238E27FC236}">
                    <a16:creationId xmlns:a16="http://schemas.microsoft.com/office/drawing/2014/main" id="{795DDA5F-E63B-1C46-1681-F94859F5BD7D}"/>
                  </a:ext>
                </a:extLst>
              </p:cNvPr>
              <p:cNvSpPr/>
              <p:nvPr/>
            </p:nvSpPr>
            <p:spPr>
              <a:xfrm>
                <a:off x="1440402" y="5060167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06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Preocupación por el cambio climático y medidas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B765C90-588F-2960-A832-F06620BC0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Sost2b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FD3410-2624-7378-D5BA-EE533F6457E4}"/>
              </a:ext>
            </a:extLst>
          </p:cNvPr>
          <p:cNvSpPr txBox="1"/>
          <p:nvPr/>
        </p:nvSpPr>
        <p:spPr>
          <a:xfrm>
            <a:off x="953711" y="1316854"/>
            <a:ext cx="10006390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800" dirty="0">
                <a:solidFill>
                  <a:schemeClr val="accent1"/>
                </a:solidFill>
              </a:rPr>
              <a:t>¿En cuál/es de los siguientes casos elegirías comprar el de mayor calidad antes que el más barato?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endParaRPr lang="es-ES" sz="1800" dirty="0">
              <a:solidFill>
                <a:schemeClr val="accent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1B11229-2EFA-0105-3095-2AECE6959DED}"/>
              </a:ext>
            </a:extLst>
          </p:cNvPr>
          <p:cNvGrpSpPr/>
          <p:nvPr/>
        </p:nvGrpSpPr>
        <p:grpSpPr>
          <a:xfrm>
            <a:off x="3041414" y="2020953"/>
            <a:ext cx="1140101" cy="1140101"/>
            <a:chOff x="1146133" y="1474525"/>
            <a:chExt cx="2876633" cy="2876633"/>
          </a:xfrm>
        </p:grpSpPr>
        <p:grpSp>
          <p:nvGrpSpPr>
            <p:cNvPr id="56" name="Group 15">
              <a:extLst>
                <a:ext uri="{FF2B5EF4-FFF2-40B4-BE49-F238E27FC236}">
                  <a16:creationId xmlns:a16="http://schemas.microsoft.com/office/drawing/2014/main" id="{8FD1FC0E-8E0D-614F-7D20-E90EC209D5F3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58" name="Oval 16">
                <a:extLst>
                  <a:ext uri="{FF2B5EF4-FFF2-40B4-BE49-F238E27FC236}">
                    <a16:creationId xmlns:a16="http://schemas.microsoft.com/office/drawing/2014/main" id="{A192BFB3-1DD5-BC64-7C84-C2951F46BE2D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59" name="Group 17">
                <a:extLst>
                  <a:ext uri="{FF2B5EF4-FFF2-40B4-BE49-F238E27FC236}">
                    <a16:creationId xmlns:a16="http://schemas.microsoft.com/office/drawing/2014/main" id="{EAD06B2D-56AA-8BBC-C077-7247CB2ED5FA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60" name="Oval 18">
                  <a:extLst>
                    <a:ext uri="{FF2B5EF4-FFF2-40B4-BE49-F238E27FC236}">
                      <a16:creationId xmlns:a16="http://schemas.microsoft.com/office/drawing/2014/main" id="{EC2ABD90-57BA-0007-9E51-D985EB3D087C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1" name="Oval 19">
                  <a:extLst>
                    <a:ext uri="{FF2B5EF4-FFF2-40B4-BE49-F238E27FC236}">
                      <a16:creationId xmlns:a16="http://schemas.microsoft.com/office/drawing/2014/main" id="{DDE50566-D944-3BB1-8571-70051CC8AE2A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44535454-407D-55D3-D9C0-B1288535A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520" y="2287781"/>
              <a:ext cx="1057859" cy="1057859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68B7FDC-AC9A-8164-851B-4AF1A06E0610}"/>
              </a:ext>
            </a:extLst>
          </p:cNvPr>
          <p:cNvGrpSpPr/>
          <p:nvPr/>
        </p:nvGrpSpPr>
        <p:grpSpPr>
          <a:xfrm>
            <a:off x="2592829" y="2891816"/>
            <a:ext cx="1140101" cy="1140101"/>
            <a:chOff x="1146133" y="1474525"/>
            <a:chExt cx="2876633" cy="2876633"/>
          </a:xfrm>
        </p:grpSpPr>
        <p:grpSp>
          <p:nvGrpSpPr>
            <p:cNvPr id="50" name="Group 15">
              <a:extLst>
                <a:ext uri="{FF2B5EF4-FFF2-40B4-BE49-F238E27FC236}">
                  <a16:creationId xmlns:a16="http://schemas.microsoft.com/office/drawing/2014/main" id="{35F62B74-6738-29F6-7CFF-F737490786AD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52" name="Oval 16">
                <a:extLst>
                  <a:ext uri="{FF2B5EF4-FFF2-40B4-BE49-F238E27FC236}">
                    <a16:creationId xmlns:a16="http://schemas.microsoft.com/office/drawing/2014/main" id="{425AEA06-9CA7-A515-C675-5B37EF36E3F6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53" name="Group 17">
                <a:extLst>
                  <a:ext uri="{FF2B5EF4-FFF2-40B4-BE49-F238E27FC236}">
                    <a16:creationId xmlns:a16="http://schemas.microsoft.com/office/drawing/2014/main" id="{BCC42768-DFCE-05E9-1512-2C4592CB14AC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54" name="Oval 18">
                  <a:extLst>
                    <a:ext uri="{FF2B5EF4-FFF2-40B4-BE49-F238E27FC236}">
                      <a16:creationId xmlns:a16="http://schemas.microsoft.com/office/drawing/2014/main" id="{9FA222B0-F200-9B0B-4AA7-6F0DD2B01811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5" name="Oval 19">
                  <a:extLst>
                    <a:ext uri="{FF2B5EF4-FFF2-40B4-BE49-F238E27FC236}">
                      <a16:creationId xmlns:a16="http://schemas.microsoft.com/office/drawing/2014/main" id="{655E1B34-0962-922C-E5D5-C185BF0850EB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65185F53-06AE-3FEA-9A9A-FCC9E0A5B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7321" y="2351129"/>
              <a:ext cx="854259" cy="854259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BA6C877-F133-8311-0CCD-EE7E513F3A68}"/>
              </a:ext>
            </a:extLst>
          </p:cNvPr>
          <p:cNvGrpSpPr/>
          <p:nvPr/>
        </p:nvGrpSpPr>
        <p:grpSpPr>
          <a:xfrm>
            <a:off x="3584035" y="2891816"/>
            <a:ext cx="1140101" cy="1140101"/>
            <a:chOff x="1146133" y="1474525"/>
            <a:chExt cx="2876633" cy="2876633"/>
          </a:xfrm>
        </p:grpSpPr>
        <p:grpSp>
          <p:nvGrpSpPr>
            <p:cNvPr id="44" name="Group 15">
              <a:extLst>
                <a:ext uri="{FF2B5EF4-FFF2-40B4-BE49-F238E27FC236}">
                  <a16:creationId xmlns:a16="http://schemas.microsoft.com/office/drawing/2014/main" id="{64389B02-05B7-D063-49C5-ACD4606C88EE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46" name="Oval 16">
                <a:extLst>
                  <a:ext uri="{FF2B5EF4-FFF2-40B4-BE49-F238E27FC236}">
                    <a16:creationId xmlns:a16="http://schemas.microsoft.com/office/drawing/2014/main" id="{580C41A8-CB1A-3C73-A044-F101FDD6DCF7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47" name="Group 17">
                <a:extLst>
                  <a:ext uri="{FF2B5EF4-FFF2-40B4-BE49-F238E27FC236}">
                    <a16:creationId xmlns:a16="http://schemas.microsoft.com/office/drawing/2014/main" id="{67433664-7443-C375-BAA2-066C31FDE7AF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48" name="Oval 18">
                  <a:extLst>
                    <a:ext uri="{FF2B5EF4-FFF2-40B4-BE49-F238E27FC236}">
                      <a16:creationId xmlns:a16="http://schemas.microsoft.com/office/drawing/2014/main" id="{58D10D38-2D4A-237A-B450-3D541F90FB48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9" name="Oval 19">
                  <a:extLst>
                    <a:ext uri="{FF2B5EF4-FFF2-40B4-BE49-F238E27FC236}">
                      <a16:creationId xmlns:a16="http://schemas.microsoft.com/office/drawing/2014/main" id="{190DFCE5-5A2A-E934-7B33-2768808572F3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729F473A-E7C2-5354-B5A9-3721FBF1A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0400" y="2218079"/>
              <a:ext cx="928101" cy="928096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239D828-627B-2FC7-A722-AD2C8BF74640}"/>
              </a:ext>
            </a:extLst>
          </p:cNvPr>
          <p:cNvGrpSpPr/>
          <p:nvPr/>
        </p:nvGrpSpPr>
        <p:grpSpPr>
          <a:xfrm>
            <a:off x="2042846" y="3762678"/>
            <a:ext cx="1140101" cy="1140101"/>
            <a:chOff x="1146133" y="1474525"/>
            <a:chExt cx="2876633" cy="2876633"/>
          </a:xfrm>
        </p:grpSpPr>
        <p:grpSp>
          <p:nvGrpSpPr>
            <p:cNvPr id="38" name="Group 15">
              <a:extLst>
                <a:ext uri="{FF2B5EF4-FFF2-40B4-BE49-F238E27FC236}">
                  <a16:creationId xmlns:a16="http://schemas.microsoft.com/office/drawing/2014/main" id="{AF6754EB-9E3A-B138-9261-E8F8B38F4AEB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40" name="Oval 16">
                <a:extLst>
                  <a:ext uri="{FF2B5EF4-FFF2-40B4-BE49-F238E27FC236}">
                    <a16:creationId xmlns:a16="http://schemas.microsoft.com/office/drawing/2014/main" id="{345E6562-7580-05B7-B488-18024565817A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41" name="Group 17">
                <a:extLst>
                  <a:ext uri="{FF2B5EF4-FFF2-40B4-BE49-F238E27FC236}">
                    <a16:creationId xmlns:a16="http://schemas.microsoft.com/office/drawing/2014/main" id="{7A61C609-DC87-3D33-D76B-B3C7D8EFAD02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42" name="Oval 18">
                  <a:extLst>
                    <a:ext uri="{FF2B5EF4-FFF2-40B4-BE49-F238E27FC236}">
                      <a16:creationId xmlns:a16="http://schemas.microsoft.com/office/drawing/2014/main" id="{33C1BCA5-EB3F-42D1-A54B-4B943F04D549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971865E7-ADEE-F507-E03C-A24EC5F1921F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F8F1AEA2-04ED-528B-4906-148ACA39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9255" y="2213371"/>
              <a:ext cx="990393" cy="990387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FB268D0-BA1D-8C17-99A6-88CBA26C2AC0}"/>
              </a:ext>
            </a:extLst>
          </p:cNvPr>
          <p:cNvGrpSpPr/>
          <p:nvPr/>
        </p:nvGrpSpPr>
        <p:grpSpPr>
          <a:xfrm>
            <a:off x="3041414" y="3762678"/>
            <a:ext cx="1140101" cy="1140101"/>
            <a:chOff x="1146133" y="1474525"/>
            <a:chExt cx="2876633" cy="2876633"/>
          </a:xfrm>
        </p:grpSpPr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4816A8B6-9796-28C0-E754-5E560AA3DC84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id="{80F95221-7B8C-2B2C-7336-DE22FC595AAF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35" name="Group 17">
                <a:extLst>
                  <a:ext uri="{FF2B5EF4-FFF2-40B4-BE49-F238E27FC236}">
                    <a16:creationId xmlns:a16="http://schemas.microsoft.com/office/drawing/2014/main" id="{E13BDDFB-5A31-D304-D778-80FDDC0FD43E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36" name="Oval 18">
                  <a:extLst>
                    <a:ext uri="{FF2B5EF4-FFF2-40B4-BE49-F238E27FC236}">
                      <a16:creationId xmlns:a16="http://schemas.microsoft.com/office/drawing/2014/main" id="{17BF8A33-0949-DA38-E636-45BC1BF14F0D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Oval 19">
                  <a:extLst>
                    <a:ext uri="{FF2B5EF4-FFF2-40B4-BE49-F238E27FC236}">
                      <a16:creationId xmlns:a16="http://schemas.microsoft.com/office/drawing/2014/main" id="{0E231639-09C9-C365-0D26-F51CA1FCDC33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6D64E74-1B7C-B3E5-1540-3145C993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520" y="2265814"/>
              <a:ext cx="1057859" cy="705240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8FADACF-4AAE-4C2B-B4B4-FADC19FB6FFF}"/>
              </a:ext>
            </a:extLst>
          </p:cNvPr>
          <p:cNvGrpSpPr/>
          <p:nvPr/>
        </p:nvGrpSpPr>
        <p:grpSpPr>
          <a:xfrm>
            <a:off x="4039981" y="3762678"/>
            <a:ext cx="1140101" cy="1140101"/>
            <a:chOff x="1146133" y="1474525"/>
            <a:chExt cx="2876633" cy="2876633"/>
          </a:xfrm>
        </p:grpSpPr>
        <p:grpSp>
          <p:nvGrpSpPr>
            <p:cNvPr id="23" name="Group 15">
              <a:extLst>
                <a:ext uri="{FF2B5EF4-FFF2-40B4-BE49-F238E27FC236}">
                  <a16:creationId xmlns:a16="http://schemas.microsoft.com/office/drawing/2014/main" id="{64A328F5-11E5-A969-651B-CFFD603694B6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4FBD9C8C-49B5-8B22-0A5C-71426893CABC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6" name="Group 17">
                <a:extLst>
                  <a:ext uri="{FF2B5EF4-FFF2-40B4-BE49-F238E27FC236}">
                    <a16:creationId xmlns:a16="http://schemas.microsoft.com/office/drawing/2014/main" id="{1EAE52FE-149A-1D45-AE27-60905A053FB6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27" name="Oval 18">
                  <a:extLst>
                    <a:ext uri="{FF2B5EF4-FFF2-40B4-BE49-F238E27FC236}">
                      <a16:creationId xmlns:a16="http://schemas.microsoft.com/office/drawing/2014/main" id="{1750F319-4A95-0E95-ABC5-17A003CC14DD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Oval 19">
                  <a:extLst>
                    <a:ext uri="{FF2B5EF4-FFF2-40B4-BE49-F238E27FC236}">
                      <a16:creationId xmlns:a16="http://schemas.microsoft.com/office/drawing/2014/main" id="{F8125134-69B0-0D4B-5F07-75653573D834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43B598-F924-4BDD-A869-3DBA272F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520" y="2227684"/>
              <a:ext cx="1057859" cy="1057859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ABB5503C-96AF-E039-7532-0393C233D950}"/>
              </a:ext>
            </a:extLst>
          </p:cNvPr>
          <p:cNvGrpSpPr/>
          <p:nvPr/>
        </p:nvGrpSpPr>
        <p:grpSpPr>
          <a:xfrm>
            <a:off x="7819249" y="2076191"/>
            <a:ext cx="1140101" cy="1140101"/>
            <a:chOff x="1146133" y="1474525"/>
            <a:chExt cx="2876633" cy="2876633"/>
          </a:xfrm>
        </p:grpSpPr>
        <p:grpSp>
          <p:nvGrpSpPr>
            <p:cNvPr id="63" name="Group 15">
              <a:extLst>
                <a:ext uri="{FF2B5EF4-FFF2-40B4-BE49-F238E27FC236}">
                  <a16:creationId xmlns:a16="http://schemas.microsoft.com/office/drawing/2014/main" id="{DCDA4CB7-7402-E637-F6F0-BDFC747BDB67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67" name="Oval 16">
                <a:extLst>
                  <a:ext uri="{FF2B5EF4-FFF2-40B4-BE49-F238E27FC236}">
                    <a16:creationId xmlns:a16="http://schemas.microsoft.com/office/drawing/2014/main" id="{A5F521AC-44D8-DCCA-36AC-BF5AA09CF35D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70" name="Group 17">
                <a:extLst>
                  <a:ext uri="{FF2B5EF4-FFF2-40B4-BE49-F238E27FC236}">
                    <a16:creationId xmlns:a16="http://schemas.microsoft.com/office/drawing/2014/main" id="{3F2FEB60-674F-7F0E-F8E3-44293367132B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71" name="Oval 18">
                  <a:extLst>
                    <a:ext uri="{FF2B5EF4-FFF2-40B4-BE49-F238E27FC236}">
                      <a16:creationId xmlns:a16="http://schemas.microsoft.com/office/drawing/2014/main" id="{7852E6D3-BB4B-F4E0-EA46-07E4711320B5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7" name="Oval 19">
                  <a:extLst>
                    <a:ext uri="{FF2B5EF4-FFF2-40B4-BE49-F238E27FC236}">
                      <a16:creationId xmlns:a16="http://schemas.microsoft.com/office/drawing/2014/main" id="{BD69D98D-9992-8C01-A55E-82FDC4FB0329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897E12D2-3626-2168-004F-0446C8108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7312" y="2206533"/>
              <a:ext cx="874278" cy="874273"/>
            </a:xfrm>
            <a:prstGeom prst="rect">
              <a:avLst/>
            </a:prstGeom>
          </p:spPr>
        </p:pic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84DA28C6-B9EE-33BF-1B04-FD67D8EE645B}"/>
              </a:ext>
            </a:extLst>
          </p:cNvPr>
          <p:cNvGrpSpPr/>
          <p:nvPr/>
        </p:nvGrpSpPr>
        <p:grpSpPr>
          <a:xfrm>
            <a:off x="7310987" y="3758240"/>
            <a:ext cx="1140101" cy="1140101"/>
            <a:chOff x="1146133" y="1474525"/>
            <a:chExt cx="2876633" cy="2876633"/>
          </a:xfrm>
        </p:grpSpPr>
        <p:grpSp>
          <p:nvGrpSpPr>
            <p:cNvPr id="83" name="Group 15">
              <a:extLst>
                <a:ext uri="{FF2B5EF4-FFF2-40B4-BE49-F238E27FC236}">
                  <a16:creationId xmlns:a16="http://schemas.microsoft.com/office/drawing/2014/main" id="{3A81A2BC-360A-67D3-A89E-0622C6909995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86" name="Oval 16">
                <a:extLst>
                  <a:ext uri="{FF2B5EF4-FFF2-40B4-BE49-F238E27FC236}">
                    <a16:creationId xmlns:a16="http://schemas.microsoft.com/office/drawing/2014/main" id="{AB39C4F9-C786-A0B3-7A1D-C5B0F40D83CD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87" name="Group 17">
                <a:extLst>
                  <a:ext uri="{FF2B5EF4-FFF2-40B4-BE49-F238E27FC236}">
                    <a16:creationId xmlns:a16="http://schemas.microsoft.com/office/drawing/2014/main" id="{9DD7211D-CF1C-D4C9-F182-ED9D43C2BC8F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89" name="Oval 18">
                  <a:extLst>
                    <a:ext uri="{FF2B5EF4-FFF2-40B4-BE49-F238E27FC236}">
                      <a16:creationId xmlns:a16="http://schemas.microsoft.com/office/drawing/2014/main" id="{C6E15777-3F5A-B6CF-109B-5569F740DA70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2" name="Oval 19">
                  <a:extLst>
                    <a:ext uri="{FF2B5EF4-FFF2-40B4-BE49-F238E27FC236}">
                      <a16:creationId xmlns:a16="http://schemas.microsoft.com/office/drawing/2014/main" id="{B48DD3AB-B6D6-C339-B587-037E0F4B6296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AFE890DF-B354-A137-6C42-EF54E2F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7827" y="2158142"/>
              <a:ext cx="953247" cy="953242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9EC04FC9-6009-A39F-DC5B-6626B5651E2F}"/>
              </a:ext>
            </a:extLst>
          </p:cNvPr>
          <p:cNvGrpSpPr/>
          <p:nvPr/>
        </p:nvGrpSpPr>
        <p:grpSpPr>
          <a:xfrm>
            <a:off x="8302193" y="3758240"/>
            <a:ext cx="1140101" cy="1140101"/>
            <a:chOff x="1146133" y="1474525"/>
            <a:chExt cx="2876633" cy="2876633"/>
          </a:xfrm>
        </p:grpSpPr>
        <p:grpSp>
          <p:nvGrpSpPr>
            <p:cNvPr id="94" name="Group 15">
              <a:extLst>
                <a:ext uri="{FF2B5EF4-FFF2-40B4-BE49-F238E27FC236}">
                  <a16:creationId xmlns:a16="http://schemas.microsoft.com/office/drawing/2014/main" id="{CC565C8E-AF7C-D6ED-4AA9-42DB694D577B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96" name="Oval 16">
                <a:extLst>
                  <a:ext uri="{FF2B5EF4-FFF2-40B4-BE49-F238E27FC236}">
                    <a16:creationId xmlns:a16="http://schemas.microsoft.com/office/drawing/2014/main" id="{0FA2D20F-9AAE-F531-6B0A-C7B2EDDB070E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99" name="Group 17">
                <a:extLst>
                  <a:ext uri="{FF2B5EF4-FFF2-40B4-BE49-F238E27FC236}">
                    <a16:creationId xmlns:a16="http://schemas.microsoft.com/office/drawing/2014/main" id="{EAAF678E-5D8B-765A-68AB-B827CBC19549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105" name="Oval 18">
                  <a:extLst>
                    <a:ext uri="{FF2B5EF4-FFF2-40B4-BE49-F238E27FC236}">
                      <a16:creationId xmlns:a16="http://schemas.microsoft.com/office/drawing/2014/main" id="{A384BDC0-5C19-A520-DA46-E6B072A62454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1" name="Oval 19">
                  <a:extLst>
                    <a:ext uri="{FF2B5EF4-FFF2-40B4-BE49-F238E27FC236}">
                      <a16:creationId xmlns:a16="http://schemas.microsoft.com/office/drawing/2014/main" id="{01C750AA-EAEA-E969-0148-A8A49741271D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47A653A9-8192-1189-52D9-1D14CBBA3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1181" y="2249081"/>
              <a:ext cx="766540" cy="941363"/>
            </a:xfrm>
            <a:prstGeom prst="rect">
              <a:avLst/>
            </a:prstGeom>
          </p:spPr>
        </p:pic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A11AC6E3-179E-7EAF-5B8B-27CE182CBBAC}"/>
              </a:ext>
            </a:extLst>
          </p:cNvPr>
          <p:cNvGrpSpPr/>
          <p:nvPr/>
        </p:nvGrpSpPr>
        <p:grpSpPr>
          <a:xfrm>
            <a:off x="6969873" y="2768023"/>
            <a:ext cx="1140101" cy="1140101"/>
            <a:chOff x="1146133" y="1474525"/>
            <a:chExt cx="2876633" cy="2876633"/>
          </a:xfrm>
        </p:grpSpPr>
        <p:grpSp>
          <p:nvGrpSpPr>
            <p:cNvPr id="123" name="Group 15">
              <a:extLst>
                <a:ext uri="{FF2B5EF4-FFF2-40B4-BE49-F238E27FC236}">
                  <a16:creationId xmlns:a16="http://schemas.microsoft.com/office/drawing/2014/main" id="{A93E495A-2ADE-3AC5-4D04-DDB87585163A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135" name="Oval 16">
                <a:extLst>
                  <a:ext uri="{FF2B5EF4-FFF2-40B4-BE49-F238E27FC236}">
                    <a16:creationId xmlns:a16="http://schemas.microsoft.com/office/drawing/2014/main" id="{5E4F9014-39A4-97FB-20BD-9813ADF227DF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36" name="Group 17">
                <a:extLst>
                  <a:ext uri="{FF2B5EF4-FFF2-40B4-BE49-F238E27FC236}">
                    <a16:creationId xmlns:a16="http://schemas.microsoft.com/office/drawing/2014/main" id="{95621AF3-AA4D-A34C-8287-E0F30863B7D8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137" name="Oval 18">
                  <a:extLst>
                    <a:ext uri="{FF2B5EF4-FFF2-40B4-BE49-F238E27FC236}">
                      <a16:creationId xmlns:a16="http://schemas.microsoft.com/office/drawing/2014/main" id="{4D4A4903-2CA4-9650-9CD4-1FCF5DAC6CBA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8" name="Oval 19">
                  <a:extLst>
                    <a:ext uri="{FF2B5EF4-FFF2-40B4-BE49-F238E27FC236}">
                      <a16:creationId xmlns:a16="http://schemas.microsoft.com/office/drawing/2014/main" id="{84ABAE58-7CB8-0B27-B469-4C2047A25798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id="{E836A164-E569-D03F-208F-9A41FB0A2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2060" y="2264580"/>
              <a:ext cx="904782" cy="904777"/>
            </a:xfrm>
            <a:prstGeom prst="rect">
              <a:avLst/>
            </a:prstGeom>
          </p:spPr>
        </p:pic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AEB23BA7-A0CD-9273-0C94-99E0BD548D84}"/>
              </a:ext>
            </a:extLst>
          </p:cNvPr>
          <p:cNvGrpSpPr/>
          <p:nvPr/>
        </p:nvGrpSpPr>
        <p:grpSpPr>
          <a:xfrm>
            <a:off x="8668624" y="2768023"/>
            <a:ext cx="1140101" cy="1140101"/>
            <a:chOff x="1146133" y="1474525"/>
            <a:chExt cx="2876633" cy="2876633"/>
          </a:xfrm>
        </p:grpSpPr>
        <p:grpSp>
          <p:nvGrpSpPr>
            <p:cNvPr id="147" name="Group 15">
              <a:extLst>
                <a:ext uri="{FF2B5EF4-FFF2-40B4-BE49-F238E27FC236}">
                  <a16:creationId xmlns:a16="http://schemas.microsoft.com/office/drawing/2014/main" id="{0249D98F-FF2B-0C3B-A091-9C045ED4C1BF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149" name="Oval 16">
                <a:extLst>
                  <a:ext uri="{FF2B5EF4-FFF2-40B4-BE49-F238E27FC236}">
                    <a16:creationId xmlns:a16="http://schemas.microsoft.com/office/drawing/2014/main" id="{8BE22A44-C786-5C1F-9027-4034E5F3A393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50" name="Group 17">
                <a:extLst>
                  <a:ext uri="{FF2B5EF4-FFF2-40B4-BE49-F238E27FC236}">
                    <a16:creationId xmlns:a16="http://schemas.microsoft.com/office/drawing/2014/main" id="{A30D3F4A-2462-52D6-8F58-20D11E3BFF97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158" name="Oval 18">
                  <a:extLst>
                    <a:ext uri="{FF2B5EF4-FFF2-40B4-BE49-F238E27FC236}">
                      <a16:creationId xmlns:a16="http://schemas.microsoft.com/office/drawing/2014/main" id="{5F64CBAE-7715-8494-3AD0-07CC2A1F8135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9" name="Oval 19">
                  <a:extLst>
                    <a:ext uri="{FF2B5EF4-FFF2-40B4-BE49-F238E27FC236}">
                      <a16:creationId xmlns:a16="http://schemas.microsoft.com/office/drawing/2014/main" id="{9955001A-FA39-9FEF-F2D9-B172F5FC07F4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8" name="Imagen 147">
              <a:extLst>
                <a:ext uri="{FF2B5EF4-FFF2-40B4-BE49-F238E27FC236}">
                  <a16:creationId xmlns:a16="http://schemas.microsoft.com/office/drawing/2014/main" id="{59774BA9-B1A1-0401-11B7-BE555D51D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8411" y="2275851"/>
              <a:ext cx="852079" cy="852074"/>
            </a:xfrm>
            <a:prstGeom prst="rect">
              <a:avLst/>
            </a:prstGeom>
          </p:spPr>
        </p:pic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9D7F9592-199E-5BFC-B9BB-A1D97E3CA28F}"/>
              </a:ext>
            </a:extLst>
          </p:cNvPr>
          <p:cNvGrpSpPr/>
          <p:nvPr/>
        </p:nvGrpSpPr>
        <p:grpSpPr>
          <a:xfrm>
            <a:off x="2156801" y="2700974"/>
            <a:ext cx="2803155" cy="1911571"/>
            <a:chOff x="5720737" y="3221674"/>
            <a:chExt cx="2803155" cy="1911571"/>
          </a:xfrm>
        </p:grpSpPr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1C64E720-251D-FDEB-E04E-E64742201681}"/>
                </a:ext>
              </a:extLst>
            </p:cNvPr>
            <p:cNvSpPr txBox="1"/>
            <p:nvPr/>
          </p:nvSpPr>
          <p:spPr>
            <a:xfrm>
              <a:off x="6793933" y="3221674"/>
              <a:ext cx="738556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Coche</a:t>
              </a:r>
            </a:p>
          </p:txBody>
        </p:sp>
        <p:sp>
          <p:nvSpPr>
            <p:cNvPr id="163" name="CuadroTexto 162">
              <a:extLst>
                <a:ext uri="{FF2B5EF4-FFF2-40B4-BE49-F238E27FC236}">
                  <a16:creationId xmlns:a16="http://schemas.microsoft.com/office/drawing/2014/main" id="{32ECEED2-5D41-E7AD-B454-8D0357D38B74}"/>
                </a:ext>
              </a:extLst>
            </p:cNvPr>
            <p:cNvSpPr txBox="1"/>
            <p:nvPr/>
          </p:nvSpPr>
          <p:spPr>
            <a:xfrm>
              <a:off x="6338415" y="4083058"/>
              <a:ext cx="764582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Ordenador</a:t>
              </a:r>
            </a:p>
          </p:txBody>
        </p:sp>
        <p:sp>
          <p:nvSpPr>
            <p:cNvPr id="164" name="CuadroTexto 163">
              <a:extLst>
                <a:ext uri="{FF2B5EF4-FFF2-40B4-BE49-F238E27FC236}">
                  <a16:creationId xmlns:a16="http://schemas.microsoft.com/office/drawing/2014/main" id="{C10245F8-2ACD-88B2-DC78-4B65DAA7FC52}"/>
                </a:ext>
              </a:extLst>
            </p:cNvPr>
            <p:cNvSpPr txBox="1"/>
            <p:nvPr/>
          </p:nvSpPr>
          <p:spPr>
            <a:xfrm>
              <a:off x="7347852" y="4029718"/>
              <a:ext cx="764582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Electro G. Blanca</a:t>
              </a:r>
            </a:p>
          </p:txBody>
        </p:sp>
        <p:sp>
          <p:nvSpPr>
            <p:cNvPr id="165" name="CuadroTexto 164">
              <a:extLst>
                <a:ext uri="{FF2B5EF4-FFF2-40B4-BE49-F238E27FC236}">
                  <a16:creationId xmlns:a16="http://schemas.microsoft.com/office/drawing/2014/main" id="{CE171B0A-7C31-C1DA-42F4-A998EB2C3591}"/>
                </a:ext>
              </a:extLst>
            </p:cNvPr>
            <p:cNvSpPr txBox="1"/>
            <p:nvPr/>
          </p:nvSpPr>
          <p:spPr>
            <a:xfrm>
              <a:off x="5720737" y="4921862"/>
              <a:ext cx="893212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Smartphone</a:t>
              </a:r>
            </a:p>
          </p:txBody>
        </p: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661B20E0-7764-72A8-8CD2-6FB7D63E4DAC}"/>
                </a:ext>
              </a:extLst>
            </p:cNvPr>
            <p:cNvSpPr txBox="1"/>
            <p:nvPr/>
          </p:nvSpPr>
          <p:spPr>
            <a:xfrm>
              <a:off x="6803484" y="4848040"/>
              <a:ext cx="764582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Electro Pequeño</a:t>
              </a:r>
            </a:p>
          </p:txBody>
        </p:sp>
        <p:sp>
          <p:nvSpPr>
            <p:cNvPr id="167" name="CuadroTexto 166">
              <a:extLst>
                <a:ext uri="{FF2B5EF4-FFF2-40B4-BE49-F238E27FC236}">
                  <a16:creationId xmlns:a16="http://schemas.microsoft.com/office/drawing/2014/main" id="{54A32C9E-3D48-EE4E-A80E-14ED25D83465}"/>
                </a:ext>
              </a:extLst>
            </p:cNvPr>
            <p:cNvSpPr txBox="1"/>
            <p:nvPr/>
          </p:nvSpPr>
          <p:spPr>
            <a:xfrm>
              <a:off x="7785336" y="4948993"/>
              <a:ext cx="738556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Tablet</a:t>
              </a:r>
            </a:p>
          </p:txBody>
        </p:sp>
      </p:grpSp>
      <p:grpSp>
        <p:nvGrpSpPr>
          <p:cNvPr id="215" name="Grupo 214">
            <a:extLst>
              <a:ext uri="{FF2B5EF4-FFF2-40B4-BE49-F238E27FC236}">
                <a16:creationId xmlns:a16="http://schemas.microsoft.com/office/drawing/2014/main" id="{7B1DC95F-ED25-E593-110E-D201E177C5A9}"/>
              </a:ext>
            </a:extLst>
          </p:cNvPr>
          <p:cNvGrpSpPr/>
          <p:nvPr/>
        </p:nvGrpSpPr>
        <p:grpSpPr>
          <a:xfrm>
            <a:off x="7117942" y="2699174"/>
            <a:ext cx="2541255" cy="1932928"/>
            <a:chOff x="8783228" y="3219874"/>
            <a:chExt cx="2541255" cy="1932928"/>
          </a:xfrm>
        </p:grpSpPr>
        <p:sp>
          <p:nvSpPr>
            <p:cNvPr id="170" name="CuadroTexto 169">
              <a:extLst>
                <a:ext uri="{FF2B5EF4-FFF2-40B4-BE49-F238E27FC236}">
                  <a16:creationId xmlns:a16="http://schemas.microsoft.com/office/drawing/2014/main" id="{000ABC2E-1A5F-652B-F7E3-1E19B4895743}"/>
                </a:ext>
              </a:extLst>
            </p:cNvPr>
            <p:cNvSpPr txBox="1"/>
            <p:nvPr/>
          </p:nvSpPr>
          <p:spPr>
            <a:xfrm>
              <a:off x="9617919" y="3219874"/>
              <a:ext cx="844828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" sz="1000" dirty="0"/>
                <a:t>Decoración hogar</a:t>
              </a:r>
            </a:p>
          </p:txBody>
        </p:sp>
        <p:sp>
          <p:nvSpPr>
            <p:cNvPr id="171" name="CuadroTexto 170">
              <a:extLst>
                <a:ext uri="{FF2B5EF4-FFF2-40B4-BE49-F238E27FC236}">
                  <a16:creationId xmlns:a16="http://schemas.microsoft.com/office/drawing/2014/main" id="{2D413138-39FB-AE65-ECB3-4EF154ED6593}"/>
                </a:ext>
              </a:extLst>
            </p:cNvPr>
            <p:cNvSpPr txBox="1"/>
            <p:nvPr/>
          </p:nvSpPr>
          <p:spPr>
            <a:xfrm>
              <a:off x="8783228" y="3925443"/>
              <a:ext cx="844828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Videojuegos</a:t>
              </a:r>
            </a:p>
          </p:txBody>
        </p:sp>
        <p:sp>
          <p:nvSpPr>
            <p:cNvPr id="212" name="CuadroTexto 211">
              <a:extLst>
                <a:ext uri="{FF2B5EF4-FFF2-40B4-BE49-F238E27FC236}">
                  <a16:creationId xmlns:a16="http://schemas.microsoft.com/office/drawing/2014/main" id="{8E821960-2481-A30A-354F-02614B95B888}"/>
                </a:ext>
              </a:extLst>
            </p:cNvPr>
            <p:cNvSpPr txBox="1"/>
            <p:nvPr/>
          </p:nvSpPr>
          <p:spPr>
            <a:xfrm>
              <a:off x="10479655" y="3963543"/>
              <a:ext cx="844828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000" dirty="0"/>
                <a:t>Libros</a:t>
              </a:r>
            </a:p>
          </p:txBody>
        </p:sp>
        <p:sp>
          <p:nvSpPr>
            <p:cNvPr id="213" name="CuadroTexto 212">
              <a:extLst>
                <a:ext uri="{FF2B5EF4-FFF2-40B4-BE49-F238E27FC236}">
                  <a16:creationId xmlns:a16="http://schemas.microsoft.com/office/drawing/2014/main" id="{0DFCEE3A-5FD1-61C3-F372-84D710546D0C}"/>
                </a:ext>
              </a:extLst>
            </p:cNvPr>
            <p:cNvSpPr txBox="1"/>
            <p:nvPr/>
          </p:nvSpPr>
          <p:spPr>
            <a:xfrm>
              <a:off x="9117292" y="4909016"/>
              <a:ext cx="844828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" sz="1000" dirty="0"/>
                <a:t>Patinete eléctrico</a:t>
              </a:r>
            </a:p>
          </p:txBody>
        </p:sp>
        <p:sp>
          <p:nvSpPr>
            <p:cNvPr id="214" name="CuadroTexto 213">
              <a:extLst>
                <a:ext uri="{FF2B5EF4-FFF2-40B4-BE49-F238E27FC236}">
                  <a16:creationId xmlns:a16="http://schemas.microsoft.com/office/drawing/2014/main" id="{8ABC5877-1C8A-5C29-C2A4-CDF920AF8540}"/>
                </a:ext>
              </a:extLst>
            </p:cNvPr>
            <p:cNvSpPr txBox="1"/>
            <p:nvPr/>
          </p:nvSpPr>
          <p:spPr>
            <a:xfrm>
              <a:off x="10112398" y="4968550"/>
              <a:ext cx="844828" cy="18425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" sz="1000" dirty="0"/>
                <a:t>Juguetes</a:t>
              </a:r>
            </a:p>
          </p:txBody>
        </p:sp>
      </p:grp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2D2508F8-4A6B-3F6B-1E2D-9CC703A32668}"/>
              </a:ext>
            </a:extLst>
          </p:cNvPr>
          <p:cNvSpPr txBox="1"/>
          <p:nvPr/>
        </p:nvSpPr>
        <p:spPr>
          <a:xfrm>
            <a:off x="2639376" y="5482387"/>
            <a:ext cx="1964925" cy="469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dirty="0">
                <a:solidFill>
                  <a:schemeClr val="bg2"/>
                </a:solidFill>
                <a:latin typeface="+mj-lt"/>
              </a:rPr>
              <a:t>+ Calidad</a:t>
            </a:r>
          </a:p>
        </p:txBody>
      </p:sp>
      <p:sp>
        <p:nvSpPr>
          <p:cNvPr id="217" name="CuadroTexto 216">
            <a:extLst>
              <a:ext uri="{FF2B5EF4-FFF2-40B4-BE49-F238E27FC236}">
                <a16:creationId xmlns:a16="http://schemas.microsoft.com/office/drawing/2014/main" id="{762638C6-FCD8-0E4D-1AE5-A8A399C3E7BC}"/>
              </a:ext>
            </a:extLst>
          </p:cNvPr>
          <p:cNvSpPr txBox="1"/>
          <p:nvPr/>
        </p:nvSpPr>
        <p:spPr>
          <a:xfrm>
            <a:off x="7356470" y="5482387"/>
            <a:ext cx="1964925" cy="469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3600" dirty="0">
                <a:solidFill>
                  <a:schemeClr val="bg2"/>
                </a:solidFill>
                <a:latin typeface="+mj-lt"/>
              </a:rPr>
              <a:t>+ Barato</a:t>
            </a:r>
          </a:p>
        </p:txBody>
      </p:sp>
    </p:spTree>
    <p:extLst>
      <p:ext uri="{BB962C8B-B14F-4D97-AF65-F5344CB8AC3E}">
        <p14:creationId xmlns:p14="http://schemas.microsoft.com/office/powerpoint/2010/main" val="5537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6" grpId="0"/>
      <p:bldP spid="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Sociedad de consumo actual y consumo</a:t>
            </a:r>
          </a:p>
        </p:txBody>
      </p:sp>
      <p:sp>
        <p:nvSpPr>
          <p:cNvPr id="80" name="Subtítulo 79">
            <a:extLst>
              <a:ext uri="{FF2B5EF4-FFF2-40B4-BE49-F238E27FC236}">
                <a16:creationId xmlns:a16="http://schemas.microsoft.com/office/drawing/2014/main" id="{815CCB3E-1A72-370B-9177-3ED1E0379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Sost3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389D0F-B762-87F0-7EF1-1CDD1AECC100}"/>
              </a:ext>
            </a:extLst>
          </p:cNvPr>
          <p:cNvGrpSpPr/>
          <p:nvPr/>
        </p:nvGrpSpPr>
        <p:grpSpPr>
          <a:xfrm>
            <a:off x="415156" y="1863530"/>
            <a:ext cx="3880619" cy="1508105"/>
            <a:chOff x="8004213" y="1333416"/>
            <a:chExt cx="3880619" cy="150810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59ACCF9-5E51-DFE9-D8D3-A209E9F4F09F}"/>
                </a:ext>
              </a:extLst>
            </p:cNvPr>
            <p:cNvSpPr txBox="1"/>
            <p:nvPr/>
          </p:nvSpPr>
          <p:spPr>
            <a:xfrm>
              <a:off x="8719127" y="1333416"/>
              <a:ext cx="3165705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El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</a:t>
              </a:r>
              <a:r>
                <a: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53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s-ES" sz="2800" b="1" dirty="0">
                <a:solidFill>
                  <a:schemeClr val="accent1"/>
                </a:solidFill>
                <a:latin typeface="+mj-lt"/>
              </a:endParaRP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de los españoles piensa que en los próximos años tendremos un modelo de consumo más responsable </a:t>
              </a:r>
              <a:r>
                <a:rPr lang="es-ES" sz="1600" dirty="0">
                  <a:solidFill>
                    <a:schemeClr val="accent1"/>
                  </a:solidFill>
                  <a:latin typeface="+mj-lt"/>
                </a:rPr>
                <a:t>(+15pp vs 2023)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9C1039ED-D775-5E93-3D02-1D1D10162758}"/>
                </a:ext>
              </a:extLst>
            </p:cNvPr>
            <p:cNvGrpSpPr/>
            <p:nvPr/>
          </p:nvGrpSpPr>
          <p:grpSpPr>
            <a:xfrm>
              <a:off x="8004213" y="1443753"/>
              <a:ext cx="1675582" cy="633734"/>
              <a:chOff x="7268607" y="942021"/>
              <a:chExt cx="1675582" cy="633734"/>
            </a:xfrm>
          </p:grpSpPr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1C238725-4B9D-AA61-97CC-59B1CAADB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99806" y="966077"/>
                <a:ext cx="571336" cy="571336"/>
              </a:xfrm>
              <a:prstGeom prst="rect">
                <a:avLst/>
              </a:prstGeom>
            </p:spPr>
          </p:pic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A9C7EA0A-C8CD-22FD-8DAE-F41D9EFDAD54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FE5E9E17-2757-DFA0-C79D-7099AF32CE17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>
              <a:xfrm>
                <a:off x="7902341" y="1258888"/>
                <a:ext cx="1041848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576FB2C-BFF4-0428-4441-DE94A5964601}"/>
                  </a:ext>
                </a:extLst>
              </p:cNvPr>
              <p:cNvSpPr/>
              <p:nvPr/>
            </p:nvSpPr>
            <p:spPr>
              <a:xfrm>
                <a:off x="8860547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9CA4033-F14A-C7EA-E3A2-192354D7393F}"/>
              </a:ext>
            </a:extLst>
          </p:cNvPr>
          <p:cNvGrpSpPr/>
          <p:nvPr/>
        </p:nvGrpSpPr>
        <p:grpSpPr>
          <a:xfrm>
            <a:off x="415156" y="3999991"/>
            <a:ext cx="3775844" cy="1780391"/>
            <a:chOff x="8004213" y="1081956"/>
            <a:chExt cx="3775844" cy="1780391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649933A-AE90-7C9E-307C-274D9BAFFEF7}"/>
                </a:ext>
              </a:extLst>
            </p:cNvPr>
            <p:cNvSpPr txBox="1"/>
            <p:nvPr/>
          </p:nvSpPr>
          <p:spPr>
            <a:xfrm>
              <a:off x="8719126" y="1081956"/>
              <a:ext cx="3060931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Disminuye el porcentaje de españoles que estaría dispuesto a pagar un mayor precio por un producto sostenible.</a:t>
              </a:r>
            </a:p>
            <a:p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(53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1600" dirty="0">
                  <a:solidFill>
                    <a:schemeClr val="accent1"/>
                  </a:solidFill>
                  <a:latin typeface="+mj-lt"/>
                </a:rPr>
                <a:t>vs 61% en 2023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)</a:t>
              </a:r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A18CDD5E-867E-36FC-CAA5-F0794F40104A}"/>
                </a:ext>
              </a:extLst>
            </p:cNvPr>
            <p:cNvGrpSpPr/>
            <p:nvPr/>
          </p:nvGrpSpPr>
          <p:grpSpPr>
            <a:xfrm>
              <a:off x="8004213" y="2228613"/>
              <a:ext cx="3080714" cy="633734"/>
              <a:chOff x="7268607" y="1726881"/>
              <a:chExt cx="3080714" cy="633734"/>
            </a:xfrm>
          </p:grpSpPr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id="{A52F8968-C1D2-8199-53D6-D074E745B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26794" y="1785068"/>
                <a:ext cx="530060" cy="530060"/>
              </a:xfrm>
              <a:prstGeom prst="rect">
                <a:avLst/>
              </a:prstGeom>
            </p:spPr>
          </p:pic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9509-0A28-EF97-2F7B-21EC30AA4D45}"/>
                  </a:ext>
                </a:extLst>
              </p:cNvPr>
              <p:cNvSpPr/>
              <p:nvPr/>
            </p:nvSpPr>
            <p:spPr>
              <a:xfrm>
                <a:off x="7268607" y="172688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Conector recto 38">
                <a:extLst>
                  <a:ext uri="{FF2B5EF4-FFF2-40B4-BE49-F238E27FC236}">
                    <a16:creationId xmlns:a16="http://schemas.microsoft.com/office/drawing/2014/main" id="{10B9B750-D090-73BC-C6FA-B671C9F84A50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>
                <a:off x="7902341" y="2043748"/>
                <a:ext cx="2446980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9EC03C4E-D5E6-F0B0-7231-50D926E32267}"/>
                  </a:ext>
                </a:extLst>
              </p:cNvPr>
              <p:cNvSpPr/>
              <p:nvPr/>
            </p:nvSpPr>
            <p:spPr>
              <a:xfrm>
                <a:off x="10277621" y="199771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1B8DDDC-D3A8-816F-99DE-186EB1DE389C}"/>
              </a:ext>
            </a:extLst>
          </p:cNvPr>
          <p:cNvSpPr txBox="1"/>
          <p:nvPr/>
        </p:nvSpPr>
        <p:spPr>
          <a:xfrm>
            <a:off x="6818662" y="1554649"/>
            <a:ext cx="3490116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sz="2000" dirty="0">
                <a:solidFill>
                  <a:schemeClr val="accent1"/>
                </a:solidFill>
              </a:rPr>
              <a:t>En tu opinión piensas que… </a:t>
            </a:r>
          </a:p>
          <a:p>
            <a:pPr algn="l"/>
            <a:r>
              <a:rPr lang="es-ES" sz="1600" dirty="0">
                <a:solidFill>
                  <a:schemeClr val="accent1"/>
                </a:solidFill>
                <a:latin typeface="+mn-lt"/>
              </a:rPr>
              <a:t>(respuesta única)</a:t>
            </a:r>
            <a:endParaRPr lang="es-ES" sz="20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C722F141-BA30-A934-44BC-F54051CF64D0}"/>
              </a:ext>
            </a:extLst>
          </p:cNvPr>
          <p:cNvGrpSpPr/>
          <p:nvPr/>
        </p:nvGrpSpPr>
        <p:grpSpPr>
          <a:xfrm>
            <a:off x="6707282" y="2141506"/>
            <a:ext cx="1148030" cy="1447159"/>
            <a:chOff x="514216" y="2388448"/>
            <a:chExt cx="1148030" cy="1447159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482D51F3-1D37-0BEF-78C4-567D56DD74AE}"/>
                </a:ext>
              </a:extLst>
            </p:cNvPr>
            <p:cNvSpPr/>
            <p:nvPr/>
          </p:nvSpPr>
          <p:spPr>
            <a:xfrm>
              <a:off x="626008" y="2388448"/>
              <a:ext cx="1036238" cy="1231052"/>
            </a:xfrm>
            <a:prstGeom prst="roundRect">
              <a:avLst>
                <a:gd name="adj" fmla="val 11854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415CB13A-6E44-84B9-5D56-73E73DE0D7B3}"/>
                </a:ext>
              </a:extLst>
            </p:cNvPr>
            <p:cNvSpPr txBox="1"/>
            <p:nvPr/>
          </p:nvSpPr>
          <p:spPr>
            <a:xfrm>
              <a:off x="626006" y="2637843"/>
              <a:ext cx="1036240" cy="1197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sz="140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Consumes</a:t>
              </a:r>
              <a:r>
                <a:rPr lang="es-ES" sz="540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+</a:t>
              </a:r>
              <a:endParaRPr lang="en-US" sz="1050" b="1" noProof="1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07F29D30-931A-0842-A520-228450E2E075}"/>
                </a:ext>
              </a:extLst>
            </p:cNvPr>
            <p:cNvGrpSpPr/>
            <p:nvPr/>
          </p:nvGrpSpPr>
          <p:grpSpPr>
            <a:xfrm>
              <a:off x="514216" y="2435937"/>
              <a:ext cx="1111755" cy="523220"/>
              <a:chOff x="6534498" y="1730632"/>
              <a:chExt cx="1111755" cy="523220"/>
            </a:xfrm>
          </p:grpSpPr>
          <p:sp>
            <p:nvSpPr>
              <p:cNvPr id="101" name="Rounded Rectangle 18">
                <a:extLst>
                  <a:ext uri="{FF2B5EF4-FFF2-40B4-BE49-F238E27FC236}">
                    <a16:creationId xmlns:a16="http://schemas.microsoft.com/office/drawing/2014/main" id="{2FCBE9C8-38E9-EAD6-AAD1-FD45877641AD}"/>
                  </a:ext>
                </a:extLst>
              </p:cNvPr>
              <p:cNvSpPr/>
              <p:nvPr/>
            </p:nvSpPr>
            <p:spPr>
              <a:xfrm>
                <a:off x="6674151" y="1730632"/>
                <a:ext cx="972102" cy="437388"/>
              </a:xfrm>
              <a:prstGeom prst="roundRect">
                <a:avLst>
                  <a:gd name="adj" fmla="val 32034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02" name="CuadroTexto 101">
                <a:extLst>
                  <a:ext uri="{FF2B5EF4-FFF2-40B4-BE49-F238E27FC236}">
                    <a16:creationId xmlns:a16="http://schemas.microsoft.com/office/drawing/2014/main" id="{1A3314D8-0F92-602D-CE6C-FB7003615BF8}"/>
                  </a:ext>
                </a:extLst>
              </p:cNvPr>
              <p:cNvSpPr txBox="1"/>
              <p:nvPr/>
            </p:nvSpPr>
            <p:spPr>
              <a:xfrm>
                <a:off x="6534498" y="1730632"/>
                <a:ext cx="675408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9</a:t>
                </a:r>
                <a:r>
                  <a:rPr lang="es-ES" sz="16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03" name="Conector recto 102">
                <a:extLst>
                  <a:ext uri="{FF2B5EF4-FFF2-40B4-BE49-F238E27FC236}">
                    <a16:creationId xmlns:a16="http://schemas.microsoft.com/office/drawing/2014/main" id="{D169C681-E688-743D-41AB-05D25C6EB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657" y="1822565"/>
                <a:ext cx="0" cy="25909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CuadroTexto 103">
                <a:extLst>
                  <a:ext uri="{FF2B5EF4-FFF2-40B4-BE49-F238E27FC236}">
                    <a16:creationId xmlns:a16="http://schemas.microsoft.com/office/drawing/2014/main" id="{548B6F95-59F8-F52F-03E8-6F007BEFFAF1}"/>
                  </a:ext>
                </a:extLst>
              </p:cNvPr>
              <p:cNvSpPr txBox="1"/>
              <p:nvPr/>
            </p:nvSpPr>
            <p:spPr>
              <a:xfrm>
                <a:off x="7320000" y="1899354"/>
                <a:ext cx="252854" cy="24622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5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</a:t>
                </a:r>
              </a:p>
              <a:p>
                <a:pPr algn="ctr"/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05" name="CuadroTexto 104">
                <a:extLst>
                  <a:ext uri="{FF2B5EF4-FFF2-40B4-BE49-F238E27FC236}">
                    <a16:creationId xmlns:a16="http://schemas.microsoft.com/office/drawing/2014/main" id="{60E3CCFA-9D7A-80F4-AA20-B5C4CC126F49}"/>
                  </a:ext>
                </a:extLst>
              </p:cNvPr>
              <p:cNvSpPr txBox="1"/>
              <p:nvPr/>
            </p:nvSpPr>
            <p:spPr>
              <a:xfrm>
                <a:off x="7349513" y="1758108"/>
                <a:ext cx="195988" cy="27699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1200" dirty="0">
                    <a:solidFill>
                      <a:srgbClr val="404040"/>
                    </a:solidFill>
                    <a:latin typeface="+mj-lt"/>
                  </a:rPr>
                  <a:t>-5</a:t>
                </a:r>
                <a:endParaRPr lang="es-ES" sz="12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06" name="Diagrama de flujo: proceso 105">
                <a:extLst>
                  <a:ext uri="{FF2B5EF4-FFF2-40B4-BE49-F238E27FC236}">
                    <a16:creationId xmlns:a16="http://schemas.microsoft.com/office/drawing/2014/main" id="{19505561-C12A-CAD9-4117-36B28AAB2CDA}"/>
                  </a:ext>
                </a:extLst>
              </p:cNvPr>
              <p:cNvSpPr/>
              <p:nvPr/>
            </p:nvSpPr>
            <p:spPr>
              <a:xfrm flipH="1">
                <a:off x="7320000" y="1821138"/>
                <a:ext cx="59617" cy="59617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C9A5F508-1675-88D5-9465-B60B077BE464}"/>
              </a:ext>
            </a:extLst>
          </p:cNvPr>
          <p:cNvGrpSpPr/>
          <p:nvPr/>
        </p:nvGrpSpPr>
        <p:grpSpPr>
          <a:xfrm>
            <a:off x="7943528" y="2141506"/>
            <a:ext cx="1148031" cy="1447159"/>
            <a:chOff x="514215" y="2388448"/>
            <a:chExt cx="1148031" cy="1447159"/>
          </a:xfrm>
        </p:grpSpPr>
        <p:sp>
          <p:nvSpPr>
            <p:cNvPr id="156" name="Rounded Rectangle 12">
              <a:extLst>
                <a:ext uri="{FF2B5EF4-FFF2-40B4-BE49-F238E27FC236}">
                  <a16:creationId xmlns:a16="http://schemas.microsoft.com/office/drawing/2014/main" id="{B1765B39-BE8E-BE6A-C7EE-2A5DCAE5F8B0}"/>
                </a:ext>
              </a:extLst>
            </p:cNvPr>
            <p:cNvSpPr/>
            <p:nvPr/>
          </p:nvSpPr>
          <p:spPr>
            <a:xfrm>
              <a:off x="626008" y="2388448"/>
              <a:ext cx="1036238" cy="1231052"/>
            </a:xfrm>
            <a:prstGeom prst="roundRect">
              <a:avLst>
                <a:gd name="adj" fmla="val 11854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TextBox 26">
              <a:extLst>
                <a:ext uri="{FF2B5EF4-FFF2-40B4-BE49-F238E27FC236}">
                  <a16:creationId xmlns:a16="http://schemas.microsoft.com/office/drawing/2014/main" id="{95A9E3C7-5EF7-D08F-D8BD-C7D65E948670}"/>
                </a:ext>
              </a:extLst>
            </p:cNvPr>
            <p:cNvSpPr txBox="1"/>
            <p:nvPr/>
          </p:nvSpPr>
          <p:spPr>
            <a:xfrm>
              <a:off x="626006" y="2637843"/>
              <a:ext cx="1036240" cy="1197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sz="140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Consumes</a:t>
              </a:r>
              <a:r>
                <a:rPr lang="es-ES" sz="540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=</a:t>
              </a:r>
              <a:endParaRPr lang="en-US" sz="1050" b="1" noProof="1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158" name="Grupo 157">
              <a:extLst>
                <a:ext uri="{FF2B5EF4-FFF2-40B4-BE49-F238E27FC236}">
                  <a16:creationId xmlns:a16="http://schemas.microsoft.com/office/drawing/2014/main" id="{305E65DE-7BAF-8A6A-20F9-2F350AC07F5D}"/>
                </a:ext>
              </a:extLst>
            </p:cNvPr>
            <p:cNvGrpSpPr/>
            <p:nvPr/>
          </p:nvGrpSpPr>
          <p:grpSpPr>
            <a:xfrm>
              <a:off x="514215" y="2435937"/>
              <a:ext cx="1111756" cy="523220"/>
              <a:chOff x="6534497" y="1730632"/>
              <a:chExt cx="1111756" cy="523220"/>
            </a:xfrm>
          </p:grpSpPr>
          <p:sp>
            <p:nvSpPr>
              <p:cNvPr id="159" name="Rounded Rectangle 18">
                <a:extLst>
                  <a:ext uri="{FF2B5EF4-FFF2-40B4-BE49-F238E27FC236}">
                    <a16:creationId xmlns:a16="http://schemas.microsoft.com/office/drawing/2014/main" id="{303D8B76-238F-9118-8C93-31516FA27B66}"/>
                  </a:ext>
                </a:extLst>
              </p:cNvPr>
              <p:cNvSpPr/>
              <p:nvPr/>
            </p:nvSpPr>
            <p:spPr>
              <a:xfrm>
                <a:off x="6674151" y="1730632"/>
                <a:ext cx="972102" cy="437388"/>
              </a:xfrm>
              <a:prstGeom prst="roundRect">
                <a:avLst>
                  <a:gd name="adj" fmla="val 32034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60" name="CuadroTexto 159">
                <a:extLst>
                  <a:ext uri="{FF2B5EF4-FFF2-40B4-BE49-F238E27FC236}">
                    <a16:creationId xmlns:a16="http://schemas.microsoft.com/office/drawing/2014/main" id="{89C7BA77-254D-0F89-3A63-4C8EEB8E1FD8}"/>
                  </a:ext>
                </a:extLst>
              </p:cNvPr>
              <p:cNvSpPr txBox="1"/>
              <p:nvPr/>
            </p:nvSpPr>
            <p:spPr>
              <a:xfrm>
                <a:off x="6534497" y="1730632"/>
                <a:ext cx="756171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61</a:t>
                </a:r>
                <a:r>
                  <a:rPr lang="es-ES" sz="16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61" name="Conector recto 160">
                <a:extLst>
                  <a:ext uri="{FF2B5EF4-FFF2-40B4-BE49-F238E27FC236}">
                    <a16:creationId xmlns:a16="http://schemas.microsoft.com/office/drawing/2014/main" id="{FB8B60CB-C9D4-B7E4-99AF-667B248CD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657" y="1822565"/>
                <a:ext cx="0" cy="25909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CuadroTexto 161">
                <a:extLst>
                  <a:ext uri="{FF2B5EF4-FFF2-40B4-BE49-F238E27FC236}">
                    <a16:creationId xmlns:a16="http://schemas.microsoft.com/office/drawing/2014/main" id="{73E3E401-F0B1-62F1-542E-CDE7B440EA85}"/>
                  </a:ext>
                </a:extLst>
              </p:cNvPr>
              <p:cNvSpPr txBox="1"/>
              <p:nvPr/>
            </p:nvSpPr>
            <p:spPr>
              <a:xfrm>
                <a:off x="7320000" y="1899354"/>
                <a:ext cx="252854" cy="24622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5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</a:t>
                </a:r>
              </a:p>
              <a:p>
                <a:pPr algn="ctr"/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63" name="CuadroTexto 162">
                <a:extLst>
                  <a:ext uri="{FF2B5EF4-FFF2-40B4-BE49-F238E27FC236}">
                    <a16:creationId xmlns:a16="http://schemas.microsoft.com/office/drawing/2014/main" id="{CC27C5AA-0FCA-9EC7-BD6E-7E5AA7A54E01}"/>
                  </a:ext>
                </a:extLst>
              </p:cNvPr>
              <p:cNvSpPr txBox="1"/>
              <p:nvPr/>
            </p:nvSpPr>
            <p:spPr>
              <a:xfrm>
                <a:off x="7349513" y="1758108"/>
                <a:ext cx="195988" cy="27699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1200" dirty="0">
                    <a:solidFill>
                      <a:srgbClr val="404040"/>
                    </a:solidFill>
                    <a:latin typeface="+mj-lt"/>
                  </a:rPr>
                  <a:t>+5</a:t>
                </a:r>
                <a:endParaRPr lang="es-ES" sz="12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64" name="Diagrama de flujo: proceso 163">
                <a:extLst>
                  <a:ext uri="{FF2B5EF4-FFF2-40B4-BE49-F238E27FC236}">
                    <a16:creationId xmlns:a16="http://schemas.microsoft.com/office/drawing/2014/main" id="{6C33FEA8-523C-266B-1DF8-286281E09BA1}"/>
                  </a:ext>
                </a:extLst>
              </p:cNvPr>
              <p:cNvSpPr/>
              <p:nvPr/>
            </p:nvSpPr>
            <p:spPr>
              <a:xfrm flipH="1">
                <a:off x="7320000" y="1821138"/>
                <a:ext cx="59617" cy="59617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A748A099-EEB7-93D9-6C34-0F3EFBF6574F}"/>
              </a:ext>
            </a:extLst>
          </p:cNvPr>
          <p:cNvGrpSpPr/>
          <p:nvPr/>
        </p:nvGrpSpPr>
        <p:grpSpPr>
          <a:xfrm>
            <a:off x="9179774" y="2141506"/>
            <a:ext cx="1148031" cy="1447159"/>
            <a:chOff x="514215" y="2388448"/>
            <a:chExt cx="1148031" cy="1447159"/>
          </a:xfrm>
        </p:grpSpPr>
        <p:sp>
          <p:nvSpPr>
            <p:cNvPr id="166" name="Rounded Rectangle 12">
              <a:extLst>
                <a:ext uri="{FF2B5EF4-FFF2-40B4-BE49-F238E27FC236}">
                  <a16:creationId xmlns:a16="http://schemas.microsoft.com/office/drawing/2014/main" id="{2EA7E624-9526-319E-58BA-8EB2CA859065}"/>
                </a:ext>
              </a:extLst>
            </p:cNvPr>
            <p:cNvSpPr/>
            <p:nvPr/>
          </p:nvSpPr>
          <p:spPr>
            <a:xfrm>
              <a:off x="626008" y="2388448"/>
              <a:ext cx="1036238" cy="1231052"/>
            </a:xfrm>
            <a:prstGeom prst="roundRect">
              <a:avLst>
                <a:gd name="adj" fmla="val 11854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TextBox 26">
              <a:extLst>
                <a:ext uri="{FF2B5EF4-FFF2-40B4-BE49-F238E27FC236}">
                  <a16:creationId xmlns:a16="http://schemas.microsoft.com/office/drawing/2014/main" id="{04F02B33-0CD2-1201-5A45-AC9C0FE63B55}"/>
                </a:ext>
              </a:extLst>
            </p:cNvPr>
            <p:cNvSpPr txBox="1"/>
            <p:nvPr/>
          </p:nvSpPr>
          <p:spPr>
            <a:xfrm>
              <a:off x="626006" y="2637843"/>
              <a:ext cx="1036240" cy="11977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es-ES" sz="140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Consumes</a:t>
              </a:r>
              <a:r>
                <a:rPr lang="es-ES" sz="540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-</a:t>
              </a:r>
              <a:endParaRPr lang="en-US" sz="1050" b="1" noProof="1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E1119DB5-1B5F-8B2D-700B-AAECF963D6EE}"/>
                </a:ext>
              </a:extLst>
            </p:cNvPr>
            <p:cNvGrpSpPr/>
            <p:nvPr/>
          </p:nvGrpSpPr>
          <p:grpSpPr>
            <a:xfrm>
              <a:off x="514215" y="2435937"/>
              <a:ext cx="1111756" cy="523220"/>
              <a:chOff x="6534497" y="1730632"/>
              <a:chExt cx="1111756" cy="523220"/>
            </a:xfrm>
          </p:grpSpPr>
          <p:sp>
            <p:nvSpPr>
              <p:cNvPr id="169" name="Rounded Rectangle 18">
                <a:extLst>
                  <a:ext uri="{FF2B5EF4-FFF2-40B4-BE49-F238E27FC236}">
                    <a16:creationId xmlns:a16="http://schemas.microsoft.com/office/drawing/2014/main" id="{73E1BD43-E5E4-5E55-BE90-0145855E4B21}"/>
                  </a:ext>
                </a:extLst>
              </p:cNvPr>
              <p:cNvSpPr/>
              <p:nvPr/>
            </p:nvSpPr>
            <p:spPr>
              <a:xfrm>
                <a:off x="6674151" y="1730632"/>
                <a:ext cx="972102" cy="437388"/>
              </a:xfrm>
              <a:prstGeom prst="roundRect">
                <a:avLst>
                  <a:gd name="adj" fmla="val 32034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0" name="CuadroTexto 169">
                <a:extLst>
                  <a:ext uri="{FF2B5EF4-FFF2-40B4-BE49-F238E27FC236}">
                    <a16:creationId xmlns:a16="http://schemas.microsoft.com/office/drawing/2014/main" id="{48208848-A00C-D989-996F-D14B3D98324E}"/>
                  </a:ext>
                </a:extLst>
              </p:cNvPr>
              <p:cNvSpPr txBox="1"/>
              <p:nvPr/>
            </p:nvSpPr>
            <p:spPr>
              <a:xfrm>
                <a:off x="6534497" y="1730632"/>
                <a:ext cx="756171" cy="52322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rgbClr val="404040"/>
                    </a:solidFill>
                    <a:latin typeface="+mj-lt"/>
                  </a:rPr>
                  <a:t>30</a:t>
                </a:r>
                <a:r>
                  <a:rPr lang="es-ES" sz="1600" b="1" dirty="0">
                    <a:solidFill>
                      <a:srgbClr val="404040"/>
                    </a:solidFill>
                    <a:latin typeface="+mj-lt"/>
                  </a:rPr>
                  <a:t>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71" name="Conector recto 170">
                <a:extLst>
                  <a:ext uri="{FF2B5EF4-FFF2-40B4-BE49-F238E27FC236}">
                    <a16:creationId xmlns:a16="http://schemas.microsoft.com/office/drawing/2014/main" id="{D1283578-5D78-CF30-C2B7-7F590BBEC0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657" y="1822565"/>
                <a:ext cx="0" cy="25909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CuadroTexto 171">
                <a:extLst>
                  <a:ext uri="{FF2B5EF4-FFF2-40B4-BE49-F238E27FC236}">
                    <a16:creationId xmlns:a16="http://schemas.microsoft.com/office/drawing/2014/main" id="{2324AE79-6306-D651-9F44-7009884A9D8D}"/>
                  </a:ext>
                </a:extLst>
              </p:cNvPr>
              <p:cNvSpPr txBox="1"/>
              <p:nvPr/>
            </p:nvSpPr>
            <p:spPr>
              <a:xfrm>
                <a:off x="7320000" y="1899354"/>
                <a:ext cx="252854" cy="24622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5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</a:t>
                </a:r>
              </a:p>
              <a:p>
                <a:pPr algn="ctr"/>
                <a:r>
                  <a:rPr lang="es-ES" sz="5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24/23</a:t>
                </a:r>
              </a:p>
            </p:txBody>
          </p:sp>
          <p:sp>
            <p:nvSpPr>
              <p:cNvPr id="173" name="CuadroTexto 172">
                <a:extLst>
                  <a:ext uri="{FF2B5EF4-FFF2-40B4-BE49-F238E27FC236}">
                    <a16:creationId xmlns:a16="http://schemas.microsoft.com/office/drawing/2014/main" id="{F1994CA4-DD36-3370-40A1-C6A3D5C63DF6}"/>
                  </a:ext>
                </a:extLst>
              </p:cNvPr>
              <p:cNvSpPr txBox="1"/>
              <p:nvPr/>
            </p:nvSpPr>
            <p:spPr>
              <a:xfrm>
                <a:off x="7349513" y="1758108"/>
                <a:ext cx="195988" cy="27699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1200" dirty="0">
                    <a:solidFill>
                      <a:srgbClr val="404040"/>
                    </a:solidFill>
                    <a:latin typeface="+mj-lt"/>
                  </a:rPr>
                  <a:t>0</a:t>
                </a:r>
                <a:endParaRPr lang="es-ES" sz="12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74" name="Diagrama de flujo: proceso 173">
                <a:extLst>
                  <a:ext uri="{FF2B5EF4-FFF2-40B4-BE49-F238E27FC236}">
                    <a16:creationId xmlns:a16="http://schemas.microsoft.com/office/drawing/2014/main" id="{C12D8F97-5F71-34CD-FA90-A8D4AF4D6774}"/>
                  </a:ext>
                </a:extLst>
              </p:cNvPr>
              <p:cNvSpPr/>
              <p:nvPr/>
            </p:nvSpPr>
            <p:spPr>
              <a:xfrm flipH="1">
                <a:off x="7320000" y="1821138"/>
                <a:ext cx="59617" cy="59617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75" name="Grupo 174">
            <a:extLst>
              <a:ext uri="{FF2B5EF4-FFF2-40B4-BE49-F238E27FC236}">
                <a16:creationId xmlns:a16="http://schemas.microsoft.com/office/drawing/2014/main" id="{4C6EFB1F-F519-0DF9-535D-AA5E1B59E00C}"/>
              </a:ext>
            </a:extLst>
          </p:cNvPr>
          <p:cNvGrpSpPr/>
          <p:nvPr/>
        </p:nvGrpSpPr>
        <p:grpSpPr>
          <a:xfrm>
            <a:off x="5598348" y="3987184"/>
            <a:ext cx="2182476" cy="2293335"/>
            <a:chOff x="5675922" y="2292612"/>
            <a:chExt cx="2182476" cy="2293335"/>
          </a:xfrm>
        </p:grpSpPr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F766A521-A3C9-D9CE-2835-11792C848185}"/>
                </a:ext>
              </a:extLst>
            </p:cNvPr>
            <p:cNvSpPr txBox="1"/>
            <p:nvPr/>
          </p:nvSpPr>
          <p:spPr>
            <a:xfrm>
              <a:off x="5685104" y="3894059"/>
              <a:ext cx="2130870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Te preocupa el impacto medioambiental</a:t>
              </a:r>
            </a:p>
          </p:txBody>
        </p:sp>
        <p:grpSp>
          <p:nvGrpSpPr>
            <p:cNvPr id="177" name="Grupo 176">
              <a:extLst>
                <a:ext uri="{FF2B5EF4-FFF2-40B4-BE49-F238E27FC236}">
                  <a16:creationId xmlns:a16="http://schemas.microsoft.com/office/drawing/2014/main" id="{E1EE1C0D-72CF-B65A-D75A-2DBE7F65C221}"/>
                </a:ext>
              </a:extLst>
            </p:cNvPr>
            <p:cNvGrpSpPr/>
            <p:nvPr/>
          </p:nvGrpSpPr>
          <p:grpSpPr>
            <a:xfrm>
              <a:off x="5675922" y="2292612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178" name="Gráfico 177">
                <a:extLst>
                  <a:ext uri="{FF2B5EF4-FFF2-40B4-BE49-F238E27FC236}">
                    <a16:creationId xmlns:a16="http://schemas.microsoft.com/office/drawing/2014/main" id="{570486CE-4AEB-A2F6-37A0-9C20BEDF8B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8201717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79" name="Gráfico 178">
                <a:extLst>
                  <a:ext uri="{FF2B5EF4-FFF2-40B4-BE49-F238E27FC236}">
                    <a16:creationId xmlns:a16="http://schemas.microsoft.com/office/drawing/2014/main" id="{6E6A7AB4-2ECC-772A-6968-D15A514AE20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7494991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180" name="Grupo 179">
                <a:extLst>
                  <a:ext uri="{FF2B5EF4-FFF2-40B4-BE49-F238E27FC236}">
                    <a16:creationId xmlns:a16="http://schemas.microsoft.com/office/drawing/2014/main" id="{2B6B03F5-AA16-8C40-A12F-2CBFB9997D63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181" name="Straight Connector 17">
                  <a:extLst>
                    <a:ext uri="{FF2B5EF4-FFF2-40B4-BE49-F238E27FC236}">
                      <a16:creationId xmlns:a16="http://schemas.microsoft.com/office/drawing/2014/main" id="{56C68C07-30AF-EA49-A958-FABA4C5E7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CuadroTexto 181">
                  <a:extLst>
                    <a:ext uri="{FF2B5EF4-FFF2-40B4-BE49-F238E27FC236}">
                      <a16:creationId xmlns:a16="http://schemas.microsoft.com/office/drawing/2014/main" id="{CF13640C-79E0-13C2-F4A7-1F9DCC24A7DC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67%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83" name="CuadroTexto 182">
                  <a:extLst>
                    <a:ext uri="{FF2B5EF4-FFF2-40B4-BE49-F238E27FC236}">
                      <a16:creationId xmlns:a16="http://schemas.microsoft.com/office/drawing/2014/main" id="{B4E63724-4B5C-C962-1E0C-C5F544E04319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184" name="CuadroTexto 183">
                  <a:extLst>
                    <a:ext uri="{FF2B5EF4-FFF2-40B4-BE49-F238E27FC236}">
                      <a16:creationId xmlns:a16="http://schemas.microsoft.com/office/drawing/2014/main" id="{3637A5DF-7A00-078B-AFC4-A04F5A02F0D1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+9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85" name="Diagrama de flujo: proceso 184">
                  <a:extLst>
                    <a:ext uri="{FF2B5EF4-FFF2-40B4-BE49-F238E27FC236}">
                      <a16:creationId xmlns:a16="http://schemas.microsoft.com/office/drawing/2014/main" id="{BF426A9E-5646-5D82-65F3-A5180DBF14F2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2E450530-F39D-151F-6F60-BE400CDD28C8}"/>
              </a:ext>
            </a:extLst>
          </p:cNvPr>
          <p:cNvGrpSpPr/>
          <p:nvPr/>
        </p:nvGrpSpPr>
        <p:grpSpPr>
          <a:xfrm>
            <a:off x="7451562" y="3987184"/>
            <a:ext cx="2182476" cy="2293335"/>
            <a:chOff x="5675922" y="2292612"/>
            <a:chExt cx="2182476" cy="2293335"/>
          </a:xfrm>
        </p:grpSpPr>
        <p:sp>
          <p:nvSpPr>
            <p:cNvPr id="187" name="CuadroTexto 186">
              <a:extLst>
                <a:ext uri="{FF2B5EF4-FFF2-40B4-BE49-F238E27FC236}">
                  <a16:creationId xmlns:a16="http://schemas.microsoft.com/office/drawing/2014/main" id="{C16F6062-95BE-724F-1665-5F99E304CC44}"/>
                </a:ext>
              </a:extLst>
            </p:cNvPr>
            <p:cNvSpPr txBox="1"/>
            <p:nvPr/>
          </p:nvSpPr>
          <p:spPr>
            <a:xfrm>
              <a:off x="5815218" y="3894059"/>
              <a:ext cx="1870642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Tu situación económica no te lo permite</a:t>
              </a:r>
            </a:p>
          </p:txBody>
        </p:sp>
        <p:grpSp>
          <p:nvGrpSpPr>
            <p:cNvPr id="188" name="Grupo 187">
              <a:extLst>
                <a:ext uri="{FF2B5EF4-FFF2-40B4-BE49-F238E27FC236}">
                  <a16:creationId xmlns:a16="http://schemas.microsoft.com/office/drawing/2014/main" id="{43671FAC-1C89-815C-1B1D-BD4BB233F7B0}"/>
                </a:ext>
              </a:extLst>
            </p:cNvPr>
            <p:cNvGrpSpPr/>
            <p:nvPr/>
          </p:nvGrpSpPr>
          <p:grpSpPr>
            <a:xfrm>
              <a:off x="5675922" y="2292612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189" name="Gráfico 188">
                <a:extLst>
                  <a:ext uri="{FF2B5EF4-FFF2-40B4-BE49-F238E27FC236}">
                    <a16:creationId xmlns:a16="http://schemas.microsoft.com/office/drawing/2014/main" id="{1503B319-FD0E-D95F-6E55-215DE43DB7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8201717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190" name="Gráfico 189">
                <a:extLst>
                  <a:ext uri="{FF2B5EF4-FFF2-40B4-BE49-F238E27FC236}">
                    <a16:creationId xmlns:a16="http://schemas.microsoft.com/office/drawing/2014/main" id="{D0516EE3-86CA-8466-E92E-83493C39D28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868558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pSp>
            <p:nvGrpSpPr>
              <p:cNvPr id="191" name="Grupo 190">
                <a:extLst>
                  <a:ext uri="{FF2B5EF4-FFF2-40B4-BE49-F238E27FC236}">
                    <a16:creationId xmlns:a16="http://schemas.microsoft.com/office/drawing/2014/main" id="{4B180BC4-7F50-B4A4-998D-5DCDC2530F81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192" name="Straight Connector 17">
                  <a:extLst>
                    <a:ext uri="{FF2B5EF4-FFF2-40B4-BE49-F238E27FC236}">
                      <a16:creationId xmlns:a16="http://schemas.microsoft.com/office/drawing/2014/main" id="{A8763D72-4EDF-10FB-E3CF-967268A84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CuadroTexto 192">
                  <a:extLst>
                    <a:ext uri="{FF2B5EF4-FFF2-40B4-BE49-F238E27FC236}">
                      <a16:creationId xmlns:a16="http://schemas.microsoft.com/office/drawing/2014/main" id="{C408C3B6-96B7-F4F3-A4C5-907943531CAF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41%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94" name="CuadroTexto 193">
                  <a:extLst>
                    <a:ext uri="{FF2B5EF4-FFF2-40B4-BE49-F238E27FC236}">
                      <a16:creationId xmlns:a16="http://schemas.microsoft.com/office/drawing/2014/main" id="{2B370738-E545-B2F4-F1E6-F32A72422F50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195" name="CuadroTexto 194">
                  <a:extLst>
                    <a:ext uri="{FF2B5EF4-FFF2-40B4-BE49-F238E27FC236}">
                      <a16:creationId xmlns:a16="http://schemas.microsoft.com/office/drawing/2014/main" id="{7491D8B3-07C9-861F-60A5-ECE71C76B6A9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-9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96" name="Diagrama de flujo: proceso 195">
                  <a:extLst>
                    <a:ext uri="{FF2B5EF4-FFF2-40B4-BE49-F238E27FC236}">
                      <a16:creationId xmlns:a16="http://schemas.microsoft.com/office/drawing/2014/main" id="{752A401E-C119-07CF-6DD1-0E9CE96A1A16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97" name="Grupo 196">
            <a:extLst>
              <a:ext uri="{FF2B5EF4-FFF2-40B4-BE49-F238E27FC236}">
                <a16:creationId xmlns:a16="http://schemas.microsoft.com/office/drawing/2014/main" id="{71CB85DC-8451-A00B-DAA9-777CBBA17129}"/>
              </a:ext>
            </a:extLst>
          </p:cNvPr>
          <p:cNvGrpSpPr/>
          <p:nvPr/>
        </p:nvGrpSpPr>
        <p:grpSpPr>
          <a:xfrm>
            <a:off x="9304779" y="3987184"/>
            <a:ext cx="2182476" cy="2293335"/>
            <a:chOff x="5675922" y="2292612"/>
            <a:chExt cx="2182476" cy="2293335"/>
          </a:xfrm>
        </p:grpSpPr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33190803-9938-3479-68AF-FA2B9BDE22D4}"/>
                </a:ext>
              </a:extLst>
            </p:cNvPr>
            <p:cNvSpPr txBox="1"/>
            <p:nvPr/>
          </p:nvSpPr>
          <p:spPr>
            <a:xfrm>
              <a:off x="5685104" y="3894059"/>
              <a:ext cx="2130870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Otro/s motivo/s</a:t>
              </a:r>
            </a:p>
          </p:txBody>
        </p: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B6574B75-9EC7-DD1D-F412-8F251931532E}"/>
                </a:ext>
              </a:extLst>
            </p:cNvPr>
            <p:cNvGrpSpPr/>
            <p:nvPr/>
          </p:nvGrpSpPr>
          <p:grpSpPr>
            <a:xfrm>
              <a:off x="5675922" y="2292612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200" name="Gráfico 199">
                <a:extLst>
                  <a:ext uri="{FF2B5EF4-FFF2-40B4-BE49-F238E27FC236}">
                    <a16:creationId xmlns:a16="http://schemas.microsoft.com/office/drawing/2014/main" id="{35E4BCB2-8CF6-437A-3F37-F9776228B9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48201717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201" name="Gráfico 200">
                <a:extLst>
                  <a:ext uri="{FF2B5EF4-FFF2-40B4-BE49-F238E27FC236}">
                    <a16:creationId xmlns:a16="http://schemas.microsoft.com/office/drawing/2014/main" id="{9C3DB143-1797-249C-DE36-42D6B77F1D6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7671474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pSp>
            <p:nvGrpSpPr>
              <p:cNvPr id="202" name="Grupo 201">
                <a:extLst>
                  <a:ext uri="{FF2B5EF4-FFF2-40B4-BE49-F238E27FC236}">
                    <a16:creationId xmlns:a16="http://schemas.microsoft.com/office/drawing/2014/main" id="{7595CBC9-F603-26CF-D0B0-596BB108CD28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203" name="Straight Connector 17">
                  <a:extLst>
                    <a:ext uri="{FF2B5EF4-FFF2-40B4-BE49-F238E27FC236}">
                      <a16:creationId xmlns:a16="http://schemas.microsoft.com/office/drawing/2014/main" id="{E0A1B68C-8E92-8A96-F15D-CD6710F03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CuadroTexto 203">
                  <a:extLst>
                    <a:ext uri="{FF2B5EF4-FFF2-40B4-BE49-F238E27FC236}">
                      <a16:creationId xmlns:a16="http://schemas.microsoft.com/office/drawing/2014/main" id="{B45BE0B7-E4FC-39C5-7EE7-7434643F1C88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9%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205" name="CuadroTexto 204">
                  <a:extLst>
                    <a:ext uri="{FF2B5EF4-FFF2-40B4-BE49-F238E27FC236}">
                      <a16:creationId xmlns:a16="http://schemas.microsoft.com/office/drawing/2014/main" id="{C10A7488-87BF-4A36-AD80-E4C8D40D778B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206" name="CuadroTexto 205">
                  <a:extLst>
                    <a:ext uri="{FF2B5EF4-FFF2-40B4-BE49-F238E27FC236}">
                      <a16:creationId xmlns:a16="http://schemas.microsoft.com/office/drawing/2014/main" id="{20B07F3B-8C30-A2C9-C4B1-2D09BF310649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0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207" name="Diagrama de flujo: proceso 206">
                  <a:extLst>
                    <a:ext uri="{FF2B5EF4-FFF2-40B4-BE49-F238E27FC236}">
                      <a16:creationId xmlns:a16="http://schemas.microsoft.com/office/drawing/2014/main" id="{43AB69F6-201A-DB15-D2DA-C107CD8B6223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chemeClr val="tx1">
                    <a:lumMod val="50000"/>
                    <a:alpha val="6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09" name="Bocadillo: rectángulo con esquinas redondeadas 208">
            <a:extLst>
              <a:ext uri="{FF2B5EF4-FFF2-40B4-BE49-F238E27FC236}">
                <a16:creationId xmlns:a16="http://schemas.microsoft.com/office/drawing/2014/main" id="{10F794BE-6ACC-9CD6-5899-EC7B1659D9D1}"/>
              </a:ext>
            </a:extLst>
          </p:cNvPr>
          <p:cNvSpPr/>
          <p:nvPr/>
        </p:nvSpPr>
        <p:spPr>
          <a:xfrm flipV="1">
            <a:off x="5500914" y="4005294"/>
            <a:ext cx="5950858" cy="2078870"/>
          </a:xfrm>
          <a:prstGeom prst="wedgeRoundRectCallout">
            <a:avLst>
              <a:gd name="adj1" fmla="val 21823"/>
              <a:gd name="adj2" fmla="val 72235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ángulo 218">
            <a:extLst>
              <a:ext uri="{FF2B5EF4-FFF2-40B4-BE49-F238E27FC236}">
                <a16:creationId xmlns:a16="http://schemas.microsoft.com/office/drawing/2014/main" id="{887CC27E-2718-CE36-1F87-0A0BD01845B3}"/>
              </a:ext>
            </a:extLst>
          </p:cNvPr>
          <p:cNvSpPr/>
          <p:nvPr/>
        </p:nvSpPr>
        <p:spPr>
          <a:xfrm>
            <a:off x="4152900" y="0"/>
            <a:ext cx="1422400" cy="69596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Sociedad de consumo actual y consumo</a:t>
            </a:r>
          </a:p>
        </p:txBody>
      </p:sp>
      <p:sp>
        <p:nvSpPr>
          <p:cNvPr id="123" name="Subtítulo 122">
            <a:extLst>
              <a:ext uri="{FF2B5EF4-FFF2-40B4-BE49-F238E27FC236}">
                <a16:creationId xmlns:a16="http://schemas.microsoft.com/office/drawing/2014/main" id="{83CFB6A4-17A3-428E-F27E-0B007F904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¿Hasta qué punto estás de acuerdo con las siguientes afirmaciones?</a:t>
            </a:r>
          </a:p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2911021" y="-895351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Sost4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9A8F95B2-66FD-1622-84EC-B32A52ECECBA}"/>
              </a:ext>
            </a:extLst>
          </p:cNvPr>
          <p:cNvGrpSpPr/>
          <p:nvPr/>
        </p:nvGrpSpPr>
        <p:grpSpPr>
          <a:xfrm>
            <a:off x="3649113" y="1259110"/>
            <a:ext cx="970512" cy="5180372"/>
            <a:chOff x="3534813" y="1259110"/>
            <a:chExt cx="970512" cy="5180372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F3B5E06C-38DB-9D65-3578-44AC716E8B66}"/>
                </a:ext>
              </a:extLst>
            </p:cNvPr>
            <p:cNvGrpSpPr/>
            <p:nvPr/>
          </p:nvGrpSpPr>
          <p:grpSpPr>
            <a:xfrm>
              <a:off x="3534813" y="1259110"/>
              <a:ext cx="970512" cy="970512"/>
              <a:chOff x="1146133" y="1474525"/>
              <a:chExt cx="2876633" cy="2876633"/>
            </a:xfrm>
          </p:grpSpPr>
          <p:grpSp>
            <p:nvGrpSpPr>
              <p:cNvPr id="29" name="Group 15">
                <a:extLst>
                  <a:ext uri="{FF2B5EF4-FFF2-40B4-BE49-F238E27FC236}">
                    <a16:creationId xmlns:a16="http://schemas.microsoft.com/office/drawing/2014/main" id="{8B19C57D-2D0B-C39B-EF1D-C75415AE00A4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32" name="Oval 16">
                  <a:extLst>
                    <a:ext uri="{FF2B5EF4-FFF2-40B4-BE49-F238E27FC236}">
                      <a16:creationId xmlns:a16="http://schemas.microsoft.com/office/drawing/2014/main" id="{911C9DAC-4450-A320-11A2-7F84816A793F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36" name="Group 17">
                  <a:extLst>
                    <a:ext uri="{FF2B5EF4-FFF2-40B4-BE49-F238E27FC236}">
                      <a16:creationId xmlns:a16="http://schemas.microsoft.com/office/drawing/2014/main" id="{03239666-FD17-A7F8-7C99-DF0118793E15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37" name="Oval 18">
                    <a:extLst>
                      <a:ext uri="{FF2B5EF4-FFF2-40B4-BE49-F238E27FC236}">
                        <a16:creationId xmlns:a16="http://schemas.microsoft.com/office/drawing/2014/main" id="{D5BA4DBE-9273-6825-C566-931C3073E7F7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19">
                    <a:extLst>
                      <a:ext uri="{FF2B5EF4-FFF2-40B4-BE49-F238E27FC236}">
                        <a16:creationId xmlns:a16="http://schemas.microsoft.com/office/drawing/2014/main" id="{B92761A3-6A0D-531B-B038-2B66B77F5C42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D4B5FAB9-CED7-E28A-FA49-0827779BE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7FC22046-90AE-7135-5E57-DE6E685C88DB}"/>
                </a:ext>
              </a:extLst>
            </p:cNvPr>
            <p:cNvGrpSpPr/>
            <p:nvPr/>
          </p:nvGrpSpPr>
          <p:grpSpPr>
            <a:xfrm>
              <a:off x="3534813" y="1960753"/>
              <a:ext cx="970512" cy="970512"/>
              <a:chOff x="1146133" y="1474525"/>
              <a:chExt cx="2876633" cy="2876633"/>
            </a:xfrm>
          </p:grpSpPr>
          <p:grpSp>
            <p:nvGrpSpPr>
              <p:cNvPr id="125" name="Group 15">
                <a:extLst>
                  <a:ext uri="{FF2B5EF4-FFF2-40B4-BE49-F238E27FC236}">
                    <a16:creationId xmlns:a16="http://schemas.microsoft.com/office/drawing/2014/main" id="{7A1D2E0C-3AB7-75A3-002A-98E9CD0C0E7B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127" name="Oval 16">
                  <a:extLst>
                    <a:ext uri="{FF2B5EF4-FFF2-40B4-BE49-F238E27FC236}">
                      <a16:creationId xmlns:a16="http://schemas.microsoft.com/office/drawing/2014/main" id="{DD40999E-B3D5-225C-3C98-0043B387C699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28" name="Group 17">
                  <a:extLst>
                    <a:ext uri="{FF2B5EF4-FFF2-40B4-BE49-F238E27FC236}">
                      <a16:creationId xmlns:a16="http://schemas.microsoft.com/office/drawing/2014/main" id="{98D2501C-6C90-B2BC-B57F-A3B1DC4D3153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29" name="Oval 18">
                    <a:extLst>
                      <a:ext uri="{FF2B5EF4-FFF2-40B4-BE49-F238E27FC236}">
                        <a16:creationId xmlns:a16="http://schemas.microsoft.com/office/drawing/2014/main" id="{B40E6C05-500A-50D6-B637-5C1533BA30D6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9">
                    <a:extLst>
                      <a:ext uri="{FF2B5EF4-FFF2-40B4-BE49-F238E27FC236}">
                        <a16:creationId xmlns:a16="http://schemas.microsoft.com/office/drawing/2014/main" id="{44FEDE13-FE51-759A-5057-5F8444D1B96D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26" name="Imagen 125">
                <a:extLst>
                  <a:ext uri="{FF2B5EF4-FFF2-40B4-BE49-F238E27FC236}">
                    <a16:creationId xmlns:a16="http://schemas.microsoft.com/office/drawing/2014/main" id="{78A56BDC-C3F0-BD6C-3094-00B03FC86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B491237D-196E-B53C-2516-4C82614ED7C3}"/>
                </a:ext>
              </a:extLst>
            </p:cNvPr>
            <p:cNvGrpSpPr/>
            <p:nvPr/>
          </p:nvGrpSpPr>
          <p:grpSpPr>
            <a:xfrm>
              <a:off x="3534813" y="2662396"/>
              <a:ext cx="970512" cy="970512"/>
              <a:chOff x="1146133" y="1474525"/>
              <a:chExt cx="2876633" cy="2876633"/>
            </a:xfrm>
          </p:grpSpPr>
          <p:grpSp>
            <p:nvGrpSpPr>
              <p:cNvPr id="132" name="Group 15">
                <a:extLst>
                  <a:ext uri="{FF2B5EF4-FFF2-40B4-BE49-F238E27FC236}">
                    <a16:creationId xmlns:a16="http://schemas.microsoft.com/office/drawing/2014/main" id="{BA6D0F39-5C5C-529F-8F55-DB188DE9F024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134" name="Oval 16">
                  <a:extLst>
                    <a:ext uri="{FF2B5EF4-FFF2-40B4-BE49-F238E27FC236}">
                      <a16:creationId xmlns:a16="http://schemas.microsoft.com/office/drawing/2014/main" id="{2364A3E0-CB6F-F688-2079-4350B4B3B752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35" name="Group 17">
                  <a:extLst>
                    <a:ext uri="{FF2B5EF4-FFF2-40B4-BE49-F238E27FC236}">
                      <a16:creationId xmlns:a16="http://schemas.microsoft.com/office/drawing/2014/main" id="{DDF7CDEF-0A93-C5FC-90BA-CF826AF813B7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36" name="Oval 18">
                    <a:extLst>
                      <a:ext uri="{FF2B5EF4-FFF2-40B4-BE49-F238E27FC236}">
                        <a16:creationId xmlns:a16="http://schemas.microsoft.com/office/drawing/2014/main" id="{FA038DFF-9990-1348-04BF-8EE7FE9338D6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9">
                    <a:extLst>
                      <a:ext uri="{FF2B5EF4-FFF2-40B4-BE49-F238E27FC236}">
                        <a16:creationId xmlns:a16="http://schemas.microsoft.com/office/drawing/2014/main" id="{E7A9E827-F27E-D5F3-10C5-A1EAAF36E7D8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33" name="Imagen 132">
                <a:extLst>
                  <a:ext uri="{FF2B5EF4-FFF2-40B4-BE49-F238E27FC236}">
                    <a16:creationId xmlns:a16="http://schemas.microsoft.com/office/drawing/2014/main" id="{0B31CC9A-8E5A-3EE3-17F1-56806D8FF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B321C418-1A33-F447-B28A-CA38FD1FECEF}"/>
                </a:ext>
              </a:extLst>
            </p:cNvPr>
            <p:cNvGrpSpPr/>
            <p:nvPr/>
          </p:nvGrpSpPr>
          <p:grpSpPr>
            <a:xfrm>
              <a:off x="3534813" y="3364039"/>
              <a:ext cx="970512" cy="970512"/>
              <a:chOff x="1146133" y="1474525"/>
              <a:chExt cx="2876633" cy="2876633"/>
            </a:xfrm>
          </p:grpSpPr>
          <p:grpSp>
            <p:nvGrpSpPr>
              <p:cNvPr id="139" name="Group 15">
                <a:extLst>
                  <a:ext uri="{FF2B5EF4-FFF2-40B4-BE49-F238E27FC236}">
                    <a16:creationId xmlns:a16="http://schemas.microsoft.com/office/drawing/2014/main" id="{FDB2D315-276C-277A-6F48-4683B8EE28F0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141" name="Oval 16">
                  <a:extLst>
                    <a:ext uri="{FF2B5EF4-FFF2-40B4-BE49-F238E27FC236}">
                      <a16:creationId xmlns:a16="http://schemas.microsoft.com/office/drawing/2014/main" id="{F184C144-05AF-55E5-30B9-6617D5400787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42" name="Group 17">
                  <a:extLst>
                    <a:ext uri="{FF2B5EF4-FFF2-40B4-BE49-F238E27FC236}">
                      <a16:creationId xmlns:a16="http://schemas.microsoft.com/office/drawing/2014/main" id="{7EF87FBD-7F6D-D4EC-717C-81864556EB0E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43" name="Oval 18">
                    <a:extLst>
                      <a:ext uri="{FF2B5EF4-FFF2-40B4-BE49-F238E27FC236}">
                        <a16:creationId xmlns:a16="http://schemas.microsoft.com/office/drawing/2014/main" id="{27499114-352F-508E-8CF8-B1E00340CBAA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9">
                    <a:extLst>
                      <a:ext uri="{FF2B5EF4-FFF2-40B4-BE49-F238E27FC236}">
                        <a16:creationId xmlns:a16="http://schemas.microsoft.com/office/drawing/2014/main" id="{98F4623D-C6EC-9B76-47A3-6BEE38206B0E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40" name="Imagen 139">
                <a:extLst>
                  <a:ext uri="{FF2B5EF4-FFF2-40B4-BE49-F238E27FC236}">
                    <a16:creationId xmlns:a16="http://schemas.microsoft.com/office/drawing/2014/main" id="{C60C54E5-EF77-BE65-3B65-09FC967F6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id="{F441C3BE-9A07-2DC2-49E2-85BC4795EA3A}"/>
                </a:ext>
              </a:extLst>
            </p:cNvPr>
            <p:cNvGrpSpPr/>
            <p:nvPr/>
          </p:nvGrpSpPr>
          <p:grpSpPr>
            <a:xfrm>
              <a:off x="3534813" y="4065682"/>
              <a:ext cx="970512" cy="970512"/>
              <a:chOff x="1146133" y="1474525"/>
              <a:chExt cx="2876633" cy="2876633"/>
            </a:xfrm>
          </p:grpSpPr>
          <p:grpSp>
            <p:nvGrpSpPr>
              <p:cNvPr id="146" name="Group 15">
                <a:extLst>
                  <a:ext uri="{FF2B5EF4-FFF2-40B4-BE49-F238E27FC236}">
                    <a16:creationId xmlns:a16="http://schemas.microsoft.com/office/drawing/2014/main" id="{68C71D00-7B99-D100-DB19-DC151E92E291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148" name="Oval 16">
                  <a:extLst>
                    <a:ext uri="{FF2B5EF4-FFF2-40B4-BE49-F238E27FC236}">
                      <a16:creationId xmlns:a16="http://schemas.microsoft.com/office/drawing/2014/main" id="{DDD844B4-C29C-2D6A-D8F1-C5911405976D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49" name="Group 17">
                  <a:extLst>
                    <a:ext uri="{FF2B5EF4-FFF2-40B4-BE49-F238E27FC236}">
                      <a16:creationId xmlns:a16="http://schemas.microsoft.com/office/drawing/2014/main" id="{E779C174-175E-E8B0-27DE-666BE4676E69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50" name="Oval 18">
                    <a:extLst>
                      <a:ext uri="{FF2B5EF4-FFF2-40B4-BE49-F238E27FC236}">
                        <a16:creationId xmlns:a16="http://schemas.microsoft.com/office/drawing/2014/main" id="{547F9711-2C65-70EE-5E4E-DDB07F14B223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9">
                    <a:extLst>
                      <a:ext uri="{FF2B5EF4-FFF2-40B4-BE49-F238E27FC236}">
                        <a16:creationId xmlns:a16="http://schemas.microsoft.com/office/drawing/2014/main" id="{F678B02B-6CC0-F288-75A7-1E940FA7D485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47" name="Imagen 146">
                <a:extLst>
                  <a:ext uri="{FF2B5EF4-FFF2-40B4-BE49-F238E27FC236}">
                    <a16:creationId xmlns:a16="http://schemas.microsoft.com/office/drawing/2014/main" id="{A48ADE23-ED01-752C-BFF5-2B3F52F8C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42371221-21D6-B8AD-EC9E-477CF96298BB}"/>
                </a:ext>
              </a:extLst>
            </p:cNvPr>
            <p:cNvGrpSpPr/>
            <p:nvPr/>
          </p:nvGrpSpPr>
          <p:grpSpPr>
            <a:xfrm>
              <a:off x="3534813" y="4767325"/>
              <a:ext cx="970512" cy="970512"/>
              <a:chOff x="1146133" y="1474525"/>
              <a:chExt cx="2876633" cy="2876633"/>
            </a:xfrm>
          </p:grpSpPr>
          <p:grpSp>
            <p:nvGrpSpPr>
              <p:cNvPr id="153" name="Group 15">
                <a:extLst>
                  <a:ext uri="{FF2B5EF4-FFF2-40B4-BE49-F238E27FC236}">
                    <a16:creationId xmlns:a16="http://schemas.microsoft.com/office/drawing/2014/main" id="{9F71EC2A-0410-D378-324B-D51842D6C7C3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155" name="Oval 16">
                  <a:extLst>
                    <a:ext uri="{FF2B5EF4-FFF2-40B4-BE49-F238E27FC236}">
                      <a16:creationId xmlns:a16="http://schemas.microsoft.com/office/drawing/2014/main" id="{7D8C10C2-EDF7-D5B3-8E61-32D9EA704E58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56" name="Group 17">
                  <a:extLst>
                    <a:ext uri="{FF2B5EF4-FFF2-40B4-BE49-F238E27FC236}">
                      <a16:creationId xmlns:a16="http://schemas.microsoft.com/office/drawing/2014/main" id="{5FCAEE9C-C954-867F-7675-B4ECEAEE4AE0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57" name="Oval 18">
                    <a:extLst>
                      <a:ext uri="{FF2B5EF4-FFF2-40B4-BE49-F238E27FC236}">
                        <a16:creationId xmlns:a16="http://schemas.microsoft.com/office/drawing/2014/main" id="{9C64C97A-93E5-CFA1-7D4F-999C967A53F4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9">
                    <a:extLst>
                      <a:ext uri="{FF2B5EF4-FFF2-40B4-BE49-F238E27FC236}">
                        <a16:creationId xmlns:a16="http://schemas.microsoft.com/office/drawing/2014/main" id="{B8503445-96FE-50DB-FECC-9D00917E55AD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54" name="Imagen 153">
                <a:extLst>
                  <a:ext uri="{FF2B5EF4-FFF2-40B4-BE49-F238E27FC236}">
                    <a16:creationId xmlns:a16="http://schemas.microsoft.com/office/drawing/2014/main" id="{1E8E9692-4AE9-4432-79B9-C257A6327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  <p:grpSp>
          <p:nvGrpSpPr>
            <p:cNvPr id="159" name="Grupo 158">
              <a:extLst>
                <a:ext uri="{FF2B5EF4-FFF2-40B4-BE49-F238E27FC236}">
                  <a16:creationId xmlns:a16="http://schemas.microsoft.com/office/drawing/2014/main" id="{53753ABA-FADE-0EF5-0A95-D680F31F08AA}"/>
                </a:ext>
              </a:extLst>
            </p:cNvPr>
            <p:cNvGrpSpPr/>
            <p:nvPr/>
          </p:nvGrpSpPr>
          <p:grpSpPr>
            <a:xfrm>
              <a:off x="3534813" y="5468970"/>
              <a:ext cx="970512" cy="970512"/>
              <a:chOff x="1146133" y="1474525"/>
              <a:chExt cx="2876633" cy="2876633"/>
            </a:xfrm>
          </p:grpSpPr>
          <p:grpSp>
            <p:nvGrpSpPr>
              <p:cNvPr id="160" name="Group 15">
                <a:extLst>
                  <a:ext uri="{FF2B5EF4-FFF2-40B4-BE49-F238E27FC236}">
                    <a16:creationId xmlns:a16="http://schemas.microsoft.com/office/drawing/2014/main" id="{ED367CF5-3D16-7E89-C795-9BB3134D0F51}"/>
                  </a:ext>
                </a:extLst>
              </p:cNvPr>
              <p:cNvGrpSpPr/>
              <p:nvPr/>
            </p:nvGrpSpPr>
            <p:grpSpPr>
              <a:xfrm>
                <a:off x="1146133" y="1474525"/>
                <a:ext cx="2876633" cy="2876633"/>
                <a:chOff x="4954464" y="1848511"/>
                <a:chExt cx="3160978" cy="3160978"/>
              </a:xfrm>
            </p:grpSpPr>
            <p:sp>
              <p:nvSpPr>
                <p:cNvPr id="162" name="Oval 16">
                  <a:extLst>
                    <a:ext uri="{FF2B5EF4-FFF2-40B4-BE49-F238E27FC236}">
                      <a16:creationId xmlns:a16="http://schemas.microsoft.com/office/drawing/2014/main" id="{4F246FDC-0D5C-B671-5C06-909BA8293459}"/>
                    </a:ext>
                  </a:extLst>
                </p:cNvPr>
                <p:cNvSpPr/>
                <p:nvPr/>
              </p:nvSpPr>
              <p:spPr>
                <a:xfrm>
                  <a:off x="4954464" y="1848511"/>
                  <a:ext cx="3160978" cy="3160978"/>
                </a:xfrm>
                <a:prstGeom prst="ellipse">
                  <a:avLst/>
                </a:prstGeom>
                <a:solidFill>
                  <a:srgbClr val="E7EDE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7">
                  <a:extLst>
                    <a:ext uri="{FF2B5EF4-FFF2-40B4-BE49-F238E27FC236}">
                      <a16:creationId xmlns:a16="http://schemas.microsoft.com/office/drawing/2014/main" id="{37EF3678-1B80-73C8-F8D3-D2B9729B0AD7}"/>
                    </a:ext>
                  </a:extLst>
                </p:cNvPr>
                <p:cNvGrpSpPr/>
                <p:nvPr/>
              </p:nvGrpSpPr>
              <p:grpSpPr>
                <a:xfrm>
                  <a:off x="5386512" y="2280559"/>
                  <a:ext cx="2286394" cy="2286394"/>
                  <a:chOff x="3839000" y="2852936"/>
                  <a:chExt cx="2088232" cy="2088232"/>
                </a:xfrm>
              </p:grpSpPr>
              <p:sp>
                <p:nvSpPr>
                  <p:cNvPr id="164" name="Oval 18">
                    <a:extLst>
                      <a:ext uri="{FF2B5EF4-FFF2-40B4-BE49-F238E27FC236}">
                        <a16:creationId xmlns:a16="http://schemas.microsoft.com/office/drawing/2014/main" id="{12A37F46-0A23-54C9-5878-42591D5B9E21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254000" dist="190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9">
                    <a:extLst>
                      <a:ext uri="{FF2B5EF4-FFF2-40B4-BE49-F238E27FC236}">
                        <a16:creationId xmlns:a16="http://schemas.microsoft.com/office/drawing/2014/main" id="{6AB4AA4C-0BE2-5D4E-0FE6-EC93CB9B208B}"/>
                      </a:ext>
                    </a:extLst>
                  </p:cNvPr>
                  <p:cNvSpPr/>
                  <p:nvPr/>
                </p:nvSpPr>
                <p:spPr>
                  <a:xfrm>
                    <a:off x="3839000" y="2852936"/>
                    <a:ext cx="2088232" cy="2088232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61" name="Imagen 160">
                <a:extLst>
                  <a:ext uri="{FF2B5EF4-FFF2-40B4-BE49-F238E27FC236}">
                    <a16:creationId xmlns:a16="http://schemas.microsoft.com/office/drawing/2014/main" id="{25223175-E5A4-C3BB-2008-5274216A1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55520" y="2383912"/>
                <a:ext cx="1057859" cy="1057859"/>
              </a:xfrm>
              <a:prstGeom prst="rect">
                <a:avLst/>
              </a:prstGeom>
            </p:spPr>
          </p:pic>
        </p:grpSp>
      </p:grpSp>
      <p:grpSp>
        <p:nvGrpSpPr>
          <p:cNvPr id="218" name="Grupo 217">
            <a:extLst>
              <a:ext uri="{FF2B5EF4-FFF2-40B4-BE49-F238E27FC236}">
                <a16:creationId xmlns:a16="http://schemas.microsoft.com/office/drawing/2014/main" id="{802BEF5D-6CF5-B14E-F472-85FCE9C9C211}"/>
              </a:ext>
            </a:extLst>
          </p:cNvPr>
          <p:cNvGrpSpPr/>
          <p:nvPr/>
        </p:nvGrpSpPr>
        <p:grpSpPr>
          <a:xfrm>
            <a:off x="1412875" y="1372711"/>
            <a:ext cx="2065796" cy="4898712"/>
            <a:chOff x="1057275" y="1372711"/>
            <a:chExt cx="2065796" cy="4898712"/>
          </a:xfrm>
        </p:grpSpPr>
        <p:grpSp>
          <p:nvGrpSpPr>
            <p:cNvPr id="166" name="Grupo 165">
              <a:extLst>
                <a:ext uri="{FF2B5EF4-FFF2-40B4-BE49-F238E27FC236}">
                  <a16:creationId xmlns:a16="http://schemas.microsoft.com/office/drawing/2014/main" id="{428481C1-D358-3130-C326-76E5E5F4272E}"/>
                </a:ext>
              </a:extLst>
            </p:cNvPr>
            <p:cNvGrpSpPr/>
            <p:nvPr/>
          </p:nvGrpSpPr>
          <p:grpSpPr>
            <a:xfrm>
              <a:off x="1057275" y="1372711"/>
              <a:ext cx="2065796" cy="637616"/>
              <a:chOff x="5903635" y="1801040"/>
              <a:chExt cx="2065796" cy="637616"/>
            </a:xfrm>
          </p:grpSpPr>
          <p:sp>
            <p:nvSpPr>
              <p:cNvPr id="51" name="Rounded Rectangle 18">
                <a:extLst>
                  <a:ext uri="{FF2B5EF4-FFF2-40B4-BE49-F238E27FC236}">
                    <a16:creationId xmlns:a16="http://schemas.microsoft.com/office/drawing/2014/main" id="{EEB2157C-9549-7E5F-782A-DA84628AA740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B7F78B73-F7C5-B20C-D476-D076CBBA6EC1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62%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4811C749-EB1A-69C5-B97A-ECF09F5BA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1C7CD00D-8375-0614-ACD3-1A9FEE8FB3D8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78AACD25-5782-A3AC-803D-6369532E630A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57" name="Diagrama de flujo: proceso 56">
                <a:extLst>
                  <a:ext uri="{FF2B5EF4-FFF2-40B4-BE49-F238E27FC236}">
                    <a16:creationId xmlns:a16="http://schemas.microsoft.com/office/drawing/2014/main" id="{73F99A3D-D445-F84C-D0E0-6692CB56DCFD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7" name="Grupo 166">
              <a:extLst>
                <a:ext uri="{FF2B5EF4-FFF2-40B4-BE49-F238E27FC236}">
                  <a16:creationId xmlns:a16="http://schemas.microsoft.com/office/drawing/2014/main" id="{78465E69-639E-981E-D066-49EF7B152C55}"/>
                </a:ext>
              </a:extLst>
            </p:cNvPr>
            <p:cNvGrpSpPr/>
            <p:nvPr/>
          </p:nvGrpSpPr>
          <p:grpSpPr>
            <a:xfrm>
              <a:off x="1057275" y="2082894"/>
              <a:ext cx="2065796" cy="637616"/>
              <a:chOff x="5903635" y="1801040"/>
              <a:chExt cx="2065796" cy="637616"/>
            </a:xfrm>
          </p:grpSpPr>
          <p:sp>
            <p:nvSpPr>
              <p:cNvPr id="168" name="Rounded Rectangle 18">
                <a:extLst>
                  <a:ext uri="{FF2B5EF4-FFF2-40B4-BE49-F238E27FC236}">
                    <a16:creationId xmlns:a16="http://schemas.microsoft.com/office/drawing/2014/main" id="{1274B5BB-8796-D08F-98D2-A0E9CC712400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69" name="CuadroTexto 168">
                <a:extLst>
                  <a:ext uri="{FF2B5EF4-FFF2-40B4-BE49-F238E27FC236}">
                    <a16:creationId xmlns:a16="http://schemas.microsoft.com/office/drawing/2014/main" id="{BEDDD5C5-B59F-BD4E-6700-5E67E27108E8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48%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70" name="Conector recto 169">
                <a:extLst>
                  <a:ext uri="{FF2B5EF4-FFF2-40B4-BE49-F238E27FC236}">
                    <a16:creationId xmlns:a16="http://schemas.microsoft.com/office/drawing/2014/main" id="{FDC7A3E0-1E63-4C02-4CF0-E9671CF76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CuadroTexto 170">
                <a:extLst>
                  <a:ext uri="{FF2B5EF4-FFF2-40B4-BE49-F238E27FC236}">
                    <a16:creationId xmlns:a16="http://schemas.microsoft.com/office/drawing/2014/main" id="{9A127BE5-98EA-5B88-F572-2673C50BCD62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172" name="CuadroTexto 171">
                <a:extLst>
                  <a:ext uri="{FF2B5EF4-FFF2-40B4-BE49-F238E27FC236}">
                    <a16:creationId xmlns:a16="http://schemas.microsoft.com/office/drawing/2014/main" id="{C4890A10-FE40-AB8E-6629-22907B883203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-3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73" name="Diagrama de flujo: proceso 172">
                <a:extLst>
                  <a:ext uri="{FF2B5EF4-FFF2-40B4-BE49-F238E27FC236}">
                    <a16:creationId xmlns:a16="http://schemas.microsoft.com/office/drawing/2014/main" id="{9CEF8716-2381-8539-14F1-873D6F7A46DB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4" name="Grupo 173">
              <a:extLst>
                <a:ext uri="{FF2B5EF4-FFF2-40B4-BE49-F238E27FC236}">
                  <a16:creationId xmlns:a16="http://schemas.microsoft.com/office/drawing/2014/main" id="{B9B6280B-8888-F770-E0E3-9774DD15D27E}"/>
                </a:ext>
              </a:extLst>
            </p:cNvPr>
            <p:cNvGrpSpPr/>
            <p:nvPr/>
          </p:nvGrpSpPr>
          <p:grpSpPr>
            <a:xfrm>
              <a:off x="1057275" y="2793077"/>
              <a:ext cx="2065796" cy="637616"/>
              <a:chOff x="5903635" y="1801040"/>
              <a:chExt cx="2065796" cy="637616"/>
            </a:xfrm>
          </p:grpSpPr>
          <p:sp>
            <p:nvSpPr>
              <p:cNvPr id="175" name="Rounded Rectangle 18">
                <a:extLst>
                  <a:ext uri="{FF2B5EF4-FFF2-40B4-BE49-F238E27FC236}">
                    <a16:creationId xmlns:a16="http://schemas.microsoft.com/office/drawing/2014/main" id="{2EF2AC0B-2C66-FB70-C970-DDBB77D70B46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E8ADF6A7-6D77-0E6C-E486-BEC8544537D4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47%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77" name="Conector recto 176">
                <a:extLst>
                  <a:ext uri="{FF2B5EF4-FFF2-40B4-BE49-F238E27FC236}">
                    <a16:creationId xmlns:a16="http://schemas.microsoft.com/office/drawing/2014/main" id="{10B77FA6-A845-52C0-65A7-77415B8C7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CuadroTexto 177">
                <a:extLst>
                  <a:ext uri="{FF2B5EF4-FFF2-40B4-BE49-F238E27FC236}">
                    <a16:creationId xmlns:a16="http://schemas.microsoft.com/office/drawing/2014/main" id="{973A0000-BBDD-5417-93AA-ACFBCE46D265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179" name="CuadroTexto 178">
                <a:extLst>
                  <a:ext uri="{FF2B5EF4-FFF2-40B4-BE49-F238E27FC236}">
                    <a16:creationId xmlns:a16="http://schemas.microsoft.com/office/drawing/2014/main" id="{F532635F-DB9A-0FBF-7CF4-4B58035BB102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0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80" name="Diagrama de flujo: proceso 179">
                <a:extLst>
                  <a:ext uri="{FF2B5EF4-FFF2-40B4-BE49-F238E27FC236}">
                    <a16:creationId xmlns:a16="http://schemas.microsoft.com/office/drawing/2014/main" id="{5B3A774D-85DE-BB9F-3030-C413FA29DE0E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1" name="Grupo 180">
              <a:extLst>
                <a:ext uri="{FF2B5EF4-FFF2-40B4-BE49-F238E27FC236}">
                  <a16:creationId xmlns:a16="http://schemas.microsoft.com/office/drawing/2014/main" id="{29E23375-918F-6AAF-218A-718A7111BE86}"/>
                </a:ext>
              </a:extLst>
            </p:cNvPr>
            <p:cNvGrpSpPr/>
            <p:nvPr/>
          </p:nvGrpSpPr>
          <p:grpSpPr>
            <a:xfrm>
              <a:off x="1057275" y="3503260"/>
              <a:ext cx="2065796" cy="637616"/>
              <a:chOff x="5903635" y="1801040"/>
              <a:chExt cx="2065796" cy="637616"/>
            </a:xfrm>
          </p:grpSpPr>
          <p:sp>
            <p:nvSpPr>
              <p:cNvPr id="182" name="Rounded Rectangle 18">
                <a:extLst>
                  <a:ext uri="{FF2B5EF4-FFF2-40B4-BE49-F238E27FC236}">
                    <a16:creationId xmlns:a16="http://schemas.microsoft.com/office/drawing/2014/main" id="{5694BD94-5661-840A-F708-AD8EBDB6858A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3" name="CuadroTexto 182">
                <a:extLst>
                  <a:ext uri="{FF2B5EF4-FFF2-40B4-BE49-F238E27FC236}">
                    <a16:creationId xmlns:a16="http://schemas.microsoft.com/office/drawing/2014/main" id="{89F6679A-82B6-0CCD-848A-476FDA3BB69A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35%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84" name="Conector recto 183">
                <a:extLst>
                  <a:ext uri="{FF2B5EF4-FFF2-40B4-BE49-F238E27FC236}">
                    <a16:creationId xmlns:a16="http://schemas.microsoft.com/office/drawing/2014/main" id="{95DEDCCB-62AA-A6B4-40BB-5C2DD1A18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CuadroTexto 184">
                <a:extLst>
                  <a:ext uri="{FF2B5EF4-FFF2-40B4-BE49-F238E27FC236}">
                    <a16:creationId xmlns:a16="http://schemas.microsoft.com/office/drawing/2014/main" id="{ACFD5ABE-A53E-64D8-B529-36107528038E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186" name="CuadroTexto 185">
                <a:extLst>
                  <a:ext uri="{FF2B5EF4-FFF2-40B4-BE49-F238E27FC236}">
                    <a16:creationId xmlns:a16="http://schemas.microsoft.com/office/drawing/2014/main" id="{E567C1CD-3F30-0ADD-8F8A-275DEEACFBDE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-1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87" name="Diagrama de flujo: proceso 186">
                <a:extLst>
                  <a:ext uri="{FF2B5EF4-FFF2-40B4-BE49-F238E27FC236}">
                    <a16:creationId xmlns:a16="http://schemas.microsoft.com/office/drawing/2014/main" id="{6B920027-1FAD-F309-2639-EC50DA4AADD6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8" name="Grupo 187">
              <a:extLst>
                <a:ext uri="{FF2B5EF4-FFF2-40B4-BE49-F238E27FC236}">
                  <a16:creationId xmlns:a16="http://schemas.microsoft.com/office/drawing/2014/main" id="{80782B99-699A-BDC8-7F7C-CF16A2FF1DCF}"/>
                </a:ext>
              </a:extLst>
            </p:cNvPr>
            <p:cNvGrpSpPr/>
            <p:nvPr/>
          </p:nvGrpSpPr>
          <p:grpSpPr>
            <a:xfrm>
              <a:off x="1057275" y="4213443"/>
              <a:ext cx="2065796" cy="637616"/>
              <a:chOff x="5903635" y="1801040"/>
              <a:chExt cx="2065796" cy="637616"/>
            </a:xfrm>
          </p:grpSpPr>
          <p:sp>
            <p:nvSpPr>
              <p:cNvPr id="189" name="Rounded Rectangle 18">
                <a:extLst>
                  <a:ext uri="{FF2B5EF4-FFF2-40B4-BE49-F238E27FC236}">
                    <a16:creationId xmlns:a16="http://schemas.microsoft.com/office/drawing/2014/main" id="{EE83E211-66A6-018F-6824-29908C1AA97A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0" name="CuadroTexto 189">
                <a:extLst>
                  <a:ext uri="{FF2B5EF4-FFF2-40B4-BE49-F238E27FC236}">
                    <a16:creationId xmlns:a16="http://schemas.microsoft.com/office/drawing/2014/main" id="{4C27FB6B-8370-BE96-CCA4-415C0949A08D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30%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91" name="Conector recto 190">
                <a:extLst>
                  <a:ext uri="{FF2B5EF4-FFF2-40B4-BE49-F238E27FC236}">
                    <a16:creationId xmlns:a16="http://schemas.microsoft.com/office/drawing/2014/main" id="{72D8E54E-7F3A-81EF-B326-006EF77BE0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65D29941-43BC-92A0-DC79-0F41F83ADD24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193" name="CuadroTexto 192">
                <a:extLst>
                  <a:ext uri="{FF2B5EF4-FFF2-40B4-BE49-F238E27FC236}">
                    <a16:creationId xmlns:a16="http://schemas.microsoft.com/office/drawing/2014/main" id="{A5789489-BF6B-DDD3-2AC1-6A847EA2A900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194" name="Diagrama de flujo: proceso 193">
                <a:extLst>
                  <a:ext uri="{FF2B5EF4-FFF2-40B4-BE49-F238E27FC236}">
                    <a16:creationId xmlns:a16="http://schemas.microsoft.com/office/drawing/2014/main" id="{94388CE3-2CDD-7842-3CC9-B96D4F50C522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95" name="Grupo 194">
              <a:extLst>
                <a:ext uri="{FF2B5EF4-FFF2-40B4-BE49-F238E27FC236}">
                  <a16:creationId xmlns:a16="http://schemas.microsoft.com/office/drawing/2014/main" id="{F5D30A25-8882-C7F7-1882-5873EF1C77AB}"/>
                </a:ext>
              </a:extLst>
            </p:cNvPr>
            <p:cNvGrpSpPr/>
            <p:nvPr/>
          </p:nvGrpSpPr>
          <p:grpSpPr>
            <a:xfrm>
              <a:off x="1057275" y="4923626"/>
              <a:ext cx="2065796" cy="637616"/>
              <a:chOff x="5903635" y="1801040"/>
              <a:chExt cx="2065796" cy="637616"/>
            </a:xfrm>
          </p:grpSpPr>
          <p:sp>
            <p:nvSpPr>
              <p:cNvPr id="196" name="Rounded Rectangle 18">
                <a:extLst>
                  <a:ext uri="{FF2B5EF4-FFF2-40B4-BE49-F238E27FC236}">
                    <a16:creationId xmlns:a16="http://schemas.microsoft.com/office/drawing/2014/main" id="{CE4C0450-A452-07B4-45DC-B4EF1CF128B0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7" name="CuadroTexto 196">
                <a:extLst>
                  <a:ext uri="{FF2B5EF4-FFF2-40B4-BE49-F238E27FC236}">
                    <a16:creationId xmlns:a16="http://schemas.microsoft.com/office/drawing/2014/main" id="{DB9F3F17-5DB0-48AB-A230-59AF233B6FCD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27%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198" name="Conector recto 197">
                <a:extLst>
                  <a:ext uri="{FF2B5EF4-FFF2-40B4-BE49-F238E27FC236}">
                    <a16:creationId xmlns:a16="http://schemas.microsoft.com/office/drawing/2014/main" id="{BC347996-DBB0-74E4-40F8-A2CD3245C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CuadroTexto 198">
                <a:extLst>
                  <a:ext uri="{FF2B5EF4-FFF2-40B4-BE49-F238E27FC236}">
                    <a16:creationId xmlns:a16="http://schemas.microsoft.com/office/drawing/2014/main" id="{38A3C1EA-84F3-5665-A654-89A280455841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5E9751A2-7BA6-F713-8541-9FCE964C3A31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+1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01" name="Diagrama de flujo: proceso 200">
                <a:extLst>
                  <a:ext uri="{FF2B5EF4-FFF2-40B4-BE49-F238E27FC236}">
                    <a16:creationId xmlns:a16="http://schemas.microsoft.com/office/drawing/2014/main" id="{92D83002-657C-4625-00E2-4205F76870AB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8ACF86A2-A42B-896D-E890-1BF48DF7AED9}"/>
                </a:ext>
              </a:extLst>
            </p:cNvPr>
            <p:cNvGrpSpPr/>
            <p:nvPr/>
          </p:nvGrpSpPr>
          <p:grpSpPr>
            <a:xfrm>
              <a:off x="1057275" y="5633807"/>
              <a:ext cx="2065796" cy="637616"/>
              <a:chOff x="5903635" y="1801040"/>
              <a:chExt cx="2065796" cy="637616"/>
            </a:xfrm>
          </p:grpSpPr>
          <p:sp>
            <p:nvSpPr>
              <p:cNvPr id="203" name="Rounded Rectangle 18">
                <a:extLst>
                  <a:ext uri="{FF2B5EF4-FFF2-40B4-BE49-F238E27FC236}">
                    <a16:creationId xmlns:a16="http://schemas.microsoft.com/office/drawing/2014/main" id="{FC37B735-21B5-4C83-FFA1-16B6EC313DDC}"/>
                  </a:ext>
                </a:extLst>
              </p:cNvPr>
              <p:cNvSpPr/>
              <p:nvPr/>
            </p:nvSpPr>
            <p:spPr>
              <a:xfrm>
                <a:off x="5903635" y="1801040"/>
                <a:ext cx="2065796" cy="63761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4" name="CuadroTexto 203">
                <a:extLst>
                  <a:ext uri="{FF2B5EF4-FFF2-40B4-BE49-F238E27FC236}">
                    <a16:creationId xmlns:a16="http://schemas.microsoft.com/office/drawing/2014/main" id="{035DBC39-BEEB-8BB5-8FF2-899593E129E4}"/>
                  </a:ext>
                </a:extLst>
              </p:cNvPr>
              <p:cNvSpPr txBox="1"/>
              <p:nvPr/>
            </p:nvSpPr>
            <p:spPr>
              <a:xfrm>
                <a:off x="6261615" y="1905827"/>
                <a:ext cx="756171" cy="4616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s-ES" sz="2400" b="1" dirty="0">
                    <a:solidFill>
                      <a:srgbClr val="404040"/>
                    </a:solidFill>
                    <a:latin typeface="+mj-lt"/>
                  </a:rPr>
                  <a:t>19%</a:t>
                </a:r>
                <a:endParaRPr lang="es-ES" sz="2400" b="1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cxnSp>
            <p:nvCxnSpPr>
              <p:cNvPr id="205" name="Conector recto 204">
                <a:extLst>
                  <a:ext uri="{FF2B5EF4-FFF2-40B4-BE49-F238E27FC236}">
                    <a16:creationId xmlns:a16="http://schemas.microsoft.com/office/drawing/2014/main" id="{B5ECC7F7-AD9D-17D7-8F94-5749F49F9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8825" y="1984813"/>
                <a:ext cx="0" cy="234328"/>
              </a:xfrm>
              <a:prstGeom prst="line">
                <a:avLst/>
              </a:prstGeom>
              <a:ln w="6350">
                <a:solidFill>
                  <a:srgbClr val="8176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CuadroTexto 205">
                <a:extLst>
                  <a:ext uri="{FF2B5EF4-FFF2-40B4-BE49-F238E27FC236}">
                    <a16:creationId xmlns:a16="http://schemas.microsoft.com/office/drawing/2014/main" id="{4ED9594D-0023-4BB2-6EB3-11C8A7B46C13}"/>
                  </a:ext>
                </a:extLst>
              </p:cNvPr>
              <p:cNvSpPr txBox="1"/>
              <p:nvPr/>
            </p:nvSpPr>
            <p:spPr>
              <a:xfrm>
                <a:off x="6716531" y="2083407"/>
                <a:ext cx="816708" cy="20005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r"/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Var (</a:t>
                </a:r>
                <a:r>
                  <a:rPr lang="es-ES" sz="700" b="1" dirty="0" err="1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pp</a:t>
                </a:r>
                <a:r>
                  <a:rPr lang="es-ES" sz="7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</a:rPr>
                  <a:t>) 24/23</a:t>
                </a:r>
              </a:p>
            </p:txBody>
          </p:sp>
          <p:sp>
            <p:nvSpPr>
              <p:cNvPr id="207" name="CuadroTexto 206">
                <a:extLst>
                  <a:ext uri="{FF2B5EF4-FFF2-40B4-BE49-F238E27FC236}">
                    <a16:creationId xmlns:a16="http://schemas.microsoft.com/office/drawing/2014/main" id="{75F6A497-AF80-F92D-F847-CBEE9D76E636}"/>
                  </a:ext>
                </a:extLst>
              </p:cNvPr>
              <p:cNvSpPr txBox="1"/>
              <p:nvPr/>
            </p:nvSpPr>
            <p:spPr>
              <a:xfrm>
                <a:off x="7054692" y="1892241"/>
                <a:ext cx="278120" cy="33855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r>
                  <a:rPr lang="es-ES" sz="1600" dirty="0">
                    <a:solidFill>
                      <a:srgbClr val="404040"/>
                    </a:solidFill>
                    <a:latin typeface="+mj-lt"/>
                  </a:rPr>
                  <a:t>+2</a:t>
                </a:r>
                <a:endParaRPr lang="es-ES" sz="1600" baseline="20000" dirty="0">
                  <a:solidFill>
                    <a:srgbClr val="404040"/>
                  </a:solidFill>
                  <a:latin typeface="+mj-lt"/>
                </a:endParaRPr>
              </a:p>
            </p:txBody>
          </p:sp>
          <p:sp>
            <p:nvSpPr>
              <p:cNvPr id="208" name="Diagrama de flujo: proceso 207">
                <a:extLst>
                  <a:ext uri="{FF2B5EF4-FFF2-40B4-BE49-F238E27FC236}">
                    <a16:creationId xmlns:a16="http://schemas.microsoft.com/office/drawing/2014/main" id="{A7B8B6F3-8516-5866-3896-0F2D58A3C45D}"/>
                  </a:ext>
                </a:extLst>
              </p:cNvPr>
              <p:cNvSpPr/>
              <p:nvPr/>
            </p:nvSpPr>
            <p:spPr>
              <a:xfrm flipH="1">
                <a:off x="6958168" y="1983386"/>
                <a:ext cx="59617" cy="59617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17" name="Grupo 216">
            <a:extLst>
              <a:ext uri="{FF2B5EF4-FFF2-40B4-BE49-F238E27FC236}">
                <a16:creationId xmlns:a16="http://schemas.microsoft.com/office/drawing/2014/main" id="{57AB8199-403A-8C8B-C4A4-787290FCC243}"/>
              </a:ext>
            </a:extLst>
          </p:cNvPr>
          <p:cNvGrpSpPr/>
          <p:nvPr/>
        </p:nvGrpSpPr>
        <p:grpSpPr>
          <a:xfrm>
            <a:off x="4783968" y="1523161"/>
            <a:ext cx="6642857" cy="4580859"/>
            <a:chOff x="4987168" y="1523161"/>
            <a:chExt cx="6642857" cy="4580859"/>
          </a:xfrm>
        </p:grpSpPr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C467EDD9-D858-C336-7334-92A5730E10CC}"/>
                </a:ext>
              </a:extLst>
            </p:cNvPr>
            <p:cNvSpPr txBox="1"/>
            <p:nvPr/>
          </p:nvSpPr>
          <p:spPr>
            <a:xfrm>
              <a:off x="4987168" y="1523161"/>
              <a:ext cx="66428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Compro/vendo objetos, libros, ropa de segunda mano 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09" name="TextBox 26">
              <a:extLst>
                <a:ext uri="{FF2B5EF4-FFF2-40B4-BE49-F238E27FC236}">
                  <a16:creationId xmlns:a16="http://schemas.microsoft.com/office/drawing/2014/main" id="{82C31D83-97C1-6CA8-5F4B-73DF6AA87DE6}"/>
                </a:ext>
              </a:extLst>
            </p:cNvPr>
            <p:cNvSpPr txBox="1"/>
            <p:nvPr/>
          </p:nvSpPr>
          <p:spPr>
            <a:xfrm>
              <a:off x="4987168" y="2230212"/>
              <a:ext cx="66428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Consumo menos para preservar el planeta 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0" name="TextBox 26">
              <a:extLst>
                <a:ext uri="{FF2B5EF4-FFF2-40B4-BE49-F238E27FC236}">
                  <a16:creationId xmlns:a16="http://schemas.microsoft.com/office/drawing/2014/main" id="{5257AE95-8C03-DFE6-68F9-DB8145CD90FF}"/>
                </a:ext>
              </a:extLst>
            </p:cNvPr>
            <p:cNvSpPr txBox="1"/>
            <p:nvPr/>
          </p:nvSpPr>
          <p:spPr>
            <a:xfrm>
              <a:off x="4987168" y="2937263"/>
              <a:ext cx="66428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Compro mi comida directamente de productores locales 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1" name="TextBox 26">
              <a:extLst>
                <a:ext uri="{FF2B5EF4-FFF2-40B4-BE49-F238E27FC236}">
                  <a16:creationId xmlns:a16="http://schemas.microsoft.com/office/drawing/2014/main" id="{BF576FA1-119A-2CE5-DED0-161BECBD2996}"/>
                </a:ext>
              </a:extLst>
            </p:cNvPr>
            <p:cNvSpPr txBox="1"/>
            <p:nvPr/>
          </p:nvSpPr>
          <p:spPr>
            <a:xfrm>
              <a:off x="4987168" y="3521204"/>
              <a:ext cx="664285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El impacto medioambiental es mi principal criterio de elección al comprar un producto (antes del precio, la facilidad de acceso, etc.)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2" name="TextBox 26">
              <a:extLst>
                <a:ext uri="{FF2B5EF4-FFF2-40B4-BE49-F238E27FC236}">
                  <a16:creationId xmlns:a16="http://schemas.microsoft.com/office/drawing/2014/main" id="{D26AEE8B-9334-1188-42AC-EC86DD55FC09}"/>
                </a:ext>
              </a:extLst>
            </p:cNvPr>
            <p:cNvSpPr txBox="1"/>
            <p:nvPr/>
          </p:nvSpPr>
          <p:spPr>
            <a:xfrm>
              <a:off x="4987168" y="4351365"/>
              <a:ext cx="66428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Utilizo un servicio de alquiler de bicicletas o automóviles públicos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3" name="TextBox 26">
              <a:extLst>
                <a:ext uri="{FF2B5EF4-FFF2-40B4-BE49-F238E27FC236}">
                  <a16:creationId xmlns:a16="http://schemas.microsoft.com/office/drawing/2014/main" id="{0374A6C8-24D2-DE15-535C-0543561B9545}"/>
                </a:ext>
              </a:extLst>
            </p:cNvPr>
            <p:cNvSpPr txBox="1"/>
            <p:nvPr/>
          </p:nvSpPr>
          <p:spPr>
            <a:xfrm>
              <a:off x="4987168" y="4935306"/>
              <a:ext cx="664285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Estaría dispuesto/a a dejar mi coche en manos de un profesional (concesionario de coches, etc.) durante unos días al mes para alquilarlo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4" name="TextBox 26">
              <a:extLst>
                <a:ext uri="{FF2B5EF4-FFF2-40B4-BE49-F238E27FC236}">
                  <a16:creationId xmlns:a16="http://schemas.microsoft.com/office/drawing/2014/main" id="{5DA49A8A-C14A-83D9-953F-A0C0C7CC606E}"/>
                </a:ext>
              </a:extLst>
            </p:cNvPr>
            <p:cNvSpPr txBox="1"/>
            <p:nvPr/>
          </p:nvSpPr>
          <p:spPr>
            <a:xfrm>
              <a:off x="4987168" y="5765466"/>
              <a:ext cx="66428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noProof="1">
                  <a:solidFill>
                    <a:schemeClr val="bg2"/>
                  </a:solidFill>
                  <a:latin typeface="+mj-lt"/>
                </a:rPr>
                <a:t>Comparto coche con personas desconocidas</a:t>
              </a:r>
              <a:endParaRPr lang="en-US" sz="1600" b="1" noProof="1">
                <a:solidFill>
                  <a:schemeClr val="bg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5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BB34DEFD-E2B1-969E-B064-C8E72CFA9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026935"/>
              </p:ext>
            </p:extLst>
          </p:nvPr>
        </p:nvGraphicFramePr>
        <p:xfrm>
          <a:off x="1042104" y="1715666"/>
          <a:ext cx="3153188" cy="272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Huella de carbono</a:t>
            </a:r>
          </a:p>
        </p:txBody>
      </p:sp>
      <p:sp>
        <p:nvSpPr>
          <p:cNvPr id="192" name="Subtítulo 191">
            <a:extLst>
              <a:ext uri="{FF2B5EF4-FFF2-40B4-BE49-F238E27FC236}">
                <a16:creationId xmlns:a16="http://schemas.microsoft.com/office/drawing/2014/main" id="{3DBFC729-5680-45FA-8AC2-59F92DEE6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Sost7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C41FF61-020C-9631-7AC9-85DCB968AA40}"/>
              </a:ext>
            </a:extLst>
          </p:cNvPr>
          <p:cNvGrpSpPr/>
          <p:nvPr/>
        </p:nvGrpSpPr>
        <p:grpSpPr>
          <a:xfrm>
            <a:off x="2113030" y="2573706"/>
            <a:ext cx="1011336" cy="1011336"/>
            <a:chOff x="1146133" y="1474525"/>
            <a:chExt cx="2876633" cy="2876633"/>
          </a:xfrm>
        </p:grpSpPr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6F394B7A-89F2-F9F9-B5CD-FFA54D13C59D}"/>
                </a:ext>
              </a:extLst>
            </p:cNvPr>
            <p:cNvGrpSpPr/>
            <p:nvPr/>
          </p:nvGrpSpPr>
          <p:grpSpPr>
            <a:xfrm>
              <a:off x="1146133" y="1474525"/>
              <a:ext cx="2876633" cy="2876633"/>
              <a:chOff x="4954464" y="1848511"/>
              <a:chExt cx="3160978" cy="3160978"/>
            </a:xfrm>
          </p:grpSpPr>
          <p:sp>
            <p:nvSpPr>
              <p:cNvPr id="7" name="Oval 16">
                <a:extLst>
                  <a:ext uri="{FF2B5EF4-FFF2-40B4-BE49-F238E27FC236}">
                    <a16:creationId xmlns:a16="http://schemas.microsoft.com/office/drawing/2014/main" id="{59578867-7436-09AC-5B89-7CFC033DB874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D3C73DC3-1BA1-0C52-9180-0F8895AFB8E0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9" name="Oval 18">
                  <a:extLst>
                    <a:ext uri="{FF2B5EF4-FFF2-40B4-BE49-F238E27FC236}">
                      <a16:creationId xmlns:a16="http://schemas.microsoft.com/office/drawing/2014/main" id="{14D51AF0-3078-C2B7-D35B-B82FE5510790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" name="Oval 19">
                  <a:extLst>
                    <a:ext uri="{FF2B5EF4-FFF2-40B4-BE49-F238E27FC236}">
                      <a16:creationId xmlns:a16="http://schemas.microsoft.com/office/drawing/2014/main" id="{D87AF872-385F-437E-33E6-E3FB01919A31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" name="Imagen 5" descr="Matemáticas con relleno sólido">
              <a:extLst>
                <a:ext uri="{FF2B5EF4-FFF2-40B4-BE49-F238E27FC236}">
                  <a16:creationId xmlns:a16="http://schemas.microsoft.com/office/drawing/2014/main" id="{A8D284C6-E62D-290E-AD3A-B3100539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055521" y="2383913"/>
              <a:ext cx="1057857" cy="1057857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AC7176-3A13-F225-5AFD-98F6EED71DCB}"/>
              </a:ext>
            </a:extLst>
          </p:cNvPr>
          <p:cNvSpPr txBox="1"/>
          <p:nvPr/>
        </p:nvSpPr>
        <p:spPr>
          <a:xfrm>
            <a:off x="976863" y="1393512"/>
            <a:ext cx="3490116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dirty="0">
                <a:solidFill>
                  <a:schemeClr val="accent1"/>
                </a:solidFill>
              </a:rPr>
              <a:t>¿Cómo has calculado tu huella de carbono? </a:t>
            </a:r>
          </a:p>
          <a:p>
            <a:pPr algn="l"/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única)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69BD2F0F-A772-D292-E796-8EB3D7867403}"/>
              </a:ext>
            </a:extLst>
          </p:cNvPr>
          <p:cNvGrpSpPr/>
          <p:nvPr/>
        </p:nvGrpSpPr>
        <p:grpSpPr>
          <a:xfrm>
            <a:off x="-544517" y="2297313"/>
            <a:ext cx="6375638" cy="2340862"/>
            <a:chOff x="-220050" y="2297313"/>
            <a:chExt cx="6375638" cy="2340862"/>
          </a:xfrm>
        </p:grpSpPr>
        <p:sp>
          <p:nvSpPr>
            <p:cNvPr id="45" name="TextBox 26">
              <a:extLst>
                <a:ext uri="{FF2B5EF4-FFF2-40B4-BE49-F238E27FC236}">
                  <a16:creationId xmlns:a16="http://schemas.microsoft.com/office/drawing/2014/main" id="{60E660BC-8C0A-218F-C97E-7BE773464E8C}"/>
                </a:ext>
              </a:extLst>
            </p:cNvPr>
            <p:cNvSpPr txBox="1"/>
            <p:nvPr/>
          </p:nvSpPr>
          <p:spPr>
            <a:xfrm>
              <a:off x="3291552" y="2618144"/>
              <a:ext cx="286403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Directamente a través </a:t>
              </a:r>
            </a:p>
            <a:p>
              <a:pPr algn="ct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de mi banco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C3CAB7CA-2946-42F7-9A5D-E8C1403E7C91}"/>
                </a:ext>
              </a:extLst>
            </p:cNvPr>
            <p:cNvGrpSpPr/>
            <p:nvPr/>
          </p:nvGrpSpPr>
          <p:grpSpPr>
            <a:xfrm>
              <a:off x="-220050" y="2297313"/>
              <a:ext cx="6152746" cy="2340862"/>
              <a:chOff x="-220050" y="2297313"/>
              <a:chExt cx="6152746" cy="2340862"/>
            </a:xfrm>
          </p:grpSpPr>
          <p:sp>
            <p:nvSpPr>
              <p:cNvPr id="14" name="TextBox 26">
                <a:extLst>
                  <a:ext uri="{FF2B5EF4-FFF2-40B4-BE49-F238E27FC236}">
                    <a16:creationId xmlns:a16="http://schemas.microsoft.com/office/drawing/2014/main" id="{AC1A9604-9406-1129-E410-8EA5AF1C1A4D}"/>
                  </a:ext>
                </a:extLst>
              </p:cNvPr>
              <p:cNvSpPr txBox="1"/>
              <p:nvPr/>
            </p:nvSpPr>
            <p:spPr>
              <a:xfrm>
                <a:off x="3472754" y="4207288"/>
                <a:ext cx="245994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A través de una aplicación que conecta con mi/s cuenta/s bancaria/s</a:t>
                </a:r>
                <a:endParaRPr lang="en-US" sz="11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A56BE44D-09C3-5AFE-631C-D9083639B040}"/>
                  </a:ext>
                </a:extLst>
              </p:cNvPr>
              <p:cNvGrpSpPr/>
              <p:nvPr/>
            </p:nvGrpSpPr>
            <p:grpSpPr>
              <a:xfrm>
                <a:off x="3936430" y="3774340"/>
                <a:ext cx="1271624" cy="475251"/>
                <a:chOff x="6261615" y="1892241"/>
                <a:chExt cx="1271624" cy="475251"/>
              </a:xfrm>
            </p:grpSpPr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EE9BB9CB-FCFA-7E1A-3D19-00976245CD01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33%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D5726106-FE98-EA4A-9D49-EED8115D0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9CC2D828-785F-630E-CB6B-9340F85BB5AE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108F5DED-52C1-073D-E525-1628AAD24272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-4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23" name="Diagrama de flujo: proceso 22">
                  <a:extLst>
                    <a:ext uri="{FF2B5EF4-FFF2-40B4-BE49-F238E27FC236}">
                      <a16:creationId xmlns:a16="http://schemas.microsoft.com/office/drawing/2014/main" id="{4A4A7DB3-3CD5-226A-DDFC-DEC8F81198F4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53" name="TextBox 26">
                <a:extLst>
                  <a:ext uri="{FF2B5EF4-FFF2-40B4-BE49-F238E27FC236}">
                    <a16:creationId xmlns:a16="http://schemas.microsoft.com/office/drawing/2014/main" id="{964A9801-D6C3-E0F5-A6A0-C49F5C835520}"/>
                  </a:ext>
                </a:extLst>
              </p:cNvPr>
              <p:cNvSpPr txBox="1"/>
              <p:nvPr/>
            </p:nvSpPr>
            <p:spPr>
              <a:xfrm>
                <a:off x="-220050" y="2725309"/>
                <a:ext cx="286403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tlCol="0" anchor="b">
                <a:spAutoFit/>
              </a:bodyPr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1100" noProof="1">
                    <a:solidFill>
                      <a:schemeClr val="bg2"/>
                    </a:solidFill>
                    <a:latin typeface="+mj-lt"/>
                  </a:rPr>
                  <a:t>De otra manera</a:t>
                </a:r>
                <a:endParaRPr lang="en-US" sz="1100" noProof="1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61" name="Grupo 60">
                <a:extLst>
                  <a:ext uri="{FF2B5EF4-FFF2-40B4-BE49-F238E27FC236}">
                    <a16:creationId xmlns:a16="http://schemas.microsoft.com/office/drawing/2014/main" id="{643EEB17-7C33-4395-2E12-33A2D8DB8785}"/>
                  </a:ext>
                </a:extLst>
              </p:cNvPr>
              <p:cNvGrpSpPr/>
              <p:nvPr/>
            </p:nvGrpSpPr>
            <p:grpSpPr>
              <a:xfrm>
                <a:off x="3988632" y="2297313"/>
                <a:ext cx="1271624" cy="475251"/>
                <a:chOff x="6261615" y="1892241"/>
                <a:chExt cx="1271624" cy="475251"/>
              </a:xfrm>
            </p:grpSpPr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4F6C4E8D-BEB3-0673-2BD0-C6BA501091F8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35%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63" name="Conector recto 62">
                  <a:extLst>
                    <a:ext uri="{FF2B5EF4-FFF2-40B4-BE49-F238E27FC236}">
                      <a16:creationId xmlns:a16="http://schemas.microsoft.com/office/drawing/2014/main" id="{F4F77765-12D0-5D09-5035-A5B2E7D68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CuadroTexto 65">
                  <a:extLst>
                    <a:ext uri="{FF2B5EF4-FFF2-40B4-BE49-F238E27FC236}">
                      <a16:creationId xmlns:a16="http://schemas.microsoft.com/office/drawing/2014/main" id="{77964BED-CD85-0EE0-76D2-7FBB36C8AAAB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67" name="CuadroTexto 66">
                  <a:extLst>
                    <a:ext uri="{FF2B5EF4-FFF2-40B4-BE49-F238E27FC236}">
                      <a16:creationId xmlns:a16="http://schemas.microsoft.com/office/drawing/2014/main" id="{97D22F16-F5EE-5BBE-A80D-4CB0C9706694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+8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70" name="Diagrama de flujo: proceso 69">
                  <a:extLst>
                    <a:ext uri="{FF2B5EF4-FFF2-40B4-BE49-F238E27FC236}">
                      <a16:creationId xmlns:a16="http://schemas.microsoft.com/office/drawing/2014/main" id="{8BACB4C2-0EDE-42DD-3BD8-A3D0F7330707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7" name="Grupo 76">
                <a:extLst>
                  <a:ext uri="{FF2B5EF4-FFF2-40B4-BE49-F238E27FC236}">
                    <a16:creationId xmlns:a16="http://schemas.microsoft.com/office/drawing/2014/main" id="{B58002E5-90AF-BEB9-3300-EB731EB886BF}"/>
                  </a:ext>
                </a:extLst>
              </p:cNvPr>
              <p:cNvGrpSpPr/>
              <p:nvPr/>
            </p:nvGrpSpPr>
            <p:grpSpPr>
              <a:xfrm>
                <a:off x="522924" y="2305178"/>
                <a:ext cx="1271624" cy="475251"/>
                <a:chOff x="6261615" y="1892241"/>
                <a:chExt cx="1271624" cy="475251"/>
              </a:xfrm>
            </p:grpSpPr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EF61D9D1-5489-24B1-2C36-5C73F0E6EB4F}"/>
                    </a:ext>
                  </a:extLst>
                </p:cNvPr>
                <p:cNvSpPr txBox="1"/>
                <p:nvPr/>
              </p:nvSpPr>
              <p:spPr>
                <a:xfrm>
                  <a:off x="6261615" y="1905827"/>
                  <a:ext cx="75617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32%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cxnSp>
              <p:nvCxnSpPr>
                <p:cNvPr id="83" name="Conector recto 82">
                  <a:extLst>
                    <a:ext uri="{FF2B5EF4-FFF2-40B4-BE49-F238E27FC236}">
                      <a16:creationId xmlns:a16="http://schemas.microsoft.com/office/drawing/2014/main" id="{CE356BF7-0B8F-02B6-1C61-E333600D79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48825" y="1984813"/>
                  <a:ext cx="0" cy="234328"/>
                </a:xfrm>
                <a:prstGeom prst="line">
                  <a:avLst/>
                </a:prstGeom>
                <a:ln w="6350">
                  <a:solidFill>
                    <a:srgbClr val="9C9E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CuadroTexto 84">
                  <a:extLst>
                    <a:ext uri="{FF2B5EF4-FFF2-40B4-BE49-F238E27FC236}">
                      <a16:creationId xmlns:a16="http://schemas.microsoft.com/office/drawing/2014/main" id="{3630A87C-75D8-C8C4-94D7-5F8E0D920263}"/>
                    </a:ext>
                  </a:extLst>
                </p:cNvPr>
                <p:cNvSpPr txBox="1"/>
                <p:nvPr/>
              </p:nvSpPr>
              <p:spPr>
                <a:xfrm>
                  <a:off x="6716531" y="2083407"/>
                  <a:ext cx="816708" cy="2000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pPr algn="r"/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Var (</a:t>
                  </a:r>
                  <a:r>
                    <a:rPr lang="es-ES" sz="700" b="1" dirty="0" err="1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pp</a:t>
                  </a:r>
                  <a:r>
                    <a:rPr lang="es-ES" sz="700" b="1" dirty="0">
                      <a:solidFill>
                        <a:schemeClr val="tx1">
                          <a:lumMod val="50000"/>
                        </a:schemeClr>
                      </a:solidFill>
                      <a:latin typeface="+mj-lt"/>
                    </a:rPr>
                    <a:t>) 24/23</a:t>
                  </a:r>
                </a:p>
              </p:txBody>
            </p:sp>
            <p:sp>
              <p:nvSpPr>
                <p:cNvPr id="86" name="CuadroTexto 85">
                  <a:extLst>
                    <a:ext uri="{FF2B5EF4-FFF2-40B4-BE49-F238E27FC236}">
                      <a16:creationId xmlns:a16="http://schemas.microsoft.com/office/drawing/2014/main" id="{D028FFF0-F87A-6865-C2E9-D1DA9F669618}"/>
                    </a:ext>
                  </a:extLst>
                </p:cNvPr>
                <p:cNvSpPr txBox="1"/>
                <p:nvPr/>
              </p:nvSpPr>
              <p:spPr>
                <a:xfrm>
                  <a:off x="7054692" y="1892241"/>
                  <a:ext cx="2781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rIns="0">
                  <a:spAutoFit/>
                </a:bodyPr>
                <a:lstStyle/>
                <a:p>
                  <a:r>
                    <a:rPr lang="es-ES" sz="1600" dirty="0">
                      <a:solidFill>
                        <a:srgbClr val="404040"/>
                      </a:solidFill>
                      <a:latin typeface="+mj-lt"/>
                    </a:rPr>
                    <a:t>+4</a:t>
                  </a:r>
                  <a:endParaRPr lang="es-ES" sz="16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87" name="Diagrama de flujo: proceso 86">
                  <a:extLst>
                    <a:ext uri="{FF2B5EF4-FFF2-40B4-BE49-F238E27FC236}">
                      <a16:creationId xmlns:a16="http://schemas.microsoft.com/office/drawing/2014/main" id="{9894369C-DBA9-8B00-9DAD-EE15E7AF9B05}"/>
                    </a:ext>
                  </a:extLst>
                </p:cNvPr>
                <p:cNvSpPr/>
                <p:nvPr/>
              </p:nvSpPr>
              <p:spPr>
                <a:xfrm flipH="1">
                  <a:off x="6958168" y="1983386"/>
                  <a:ext cx="59617" cy="59617"/>
                </a:xfrm>
                <a:prstGeom prst="flowChartProcess">
                  <a:avLst/>
                </a:prstGeom>
                <a:solidFill>
                  <a:srgbClr val="00B05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210026D1-58E7-4092-5102-325523D19E69}"/>
                  </a:ext>
                </a:extLst>
              </p:cNvPr>
              <p:cNvSpPr/>
              <p:nvPr/>
            </p:nvSpPr>
            <p:spPr>
              <a:xfrm>
                <a:off x="3898886" y="2443621"/>
                <a:ext cx="142586" cy="1425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5" name="Conector: angular 94">
                <a:extLst>
                  <a:ext uri="{FF2B5EF4-FFF2-40B4-BE49-F238E27FC236}">
                    <a16:creationId xmlns:a16="http://schemas.microsoft.com/office/drawing/2014/main" id="{CD98F544-1F3F-A83F-03CE-9AACDBD61C4D}"/>
                  </a:ext>
                </a:extLst>
              </p:cNvPr>
              <p:cNvCxnSpPr/>
              <p:nvPr/>
            </p:nvCxnSpPr>
            <p:spPr>
              <a:xfrm rot="10800000" flipV="1">
                <a:off x="3580092" y="2507048"/>
                <a:ext cx="318794" cy="265515"/>
              </a:xfrm>
              <a:prstGeom prst="bentConnector3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2FF4CA46-BD2C-63AF-51DE-84DAEE917A35}"/>
                  </a:ext>
                </a:extLst>
              </p:cNvPr>
              <p:cNvSpPr/>
              <p:nvPr/>
            </p:nvSpPr>
            <p:spPr>
              <a:xfrm>
                <a:off x="3827795" y="3911537"/>
                <a:ext cx="142586" cy="14258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9" name="Conector: angular 98">
                <a:extLst>
                  <a:ext uri="{FF2B5EF4-FFF2-40B4-BE49-F238E27FC236}">
                    <a16:creationId xmlns:a16="http://schemas.microsoft.com/office/drawing/2014/main" id="{5D2F81D9-A344-020C-8123-3DCB3A47390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448833" y="3751685"/>
                <a:ext cx="378962" cy="223278"/>
              </a:xfrm>
              <a:prstGeom prst="bentConnector3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360735A5-692D-05A5-2A36-95D83AAA273A}"/>
                  </a:ext>
                </a:extLst>
              </p:cNvPr>
              <p:cNvSpPr/>
              <p:nvPr/>
            </p:nvSpPr>
            <p:spPr>
              <a:xfrm>
                <a:off x="1836234" y="2443621"/>
                <a:ext cx="142586" cy="142586"/>
              </a:xfrm>
              <a:prstGeom prst="ellipse">
                <a:avLst/>
              </a:prstGeom>
              <a:solidFill>
                <a:srgbClr val="DCEBD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7" name="Conector: angular 116">
                <a:extLst>
                  <a:ext uri="{FF2B5EF4-FFF2-40B4-BE49-F238E27FC236}">
                    <a16:creationId xmlns:a16="http://schemas.microsoft.com/office/drawing/2014/main" id="{F2AE4480-94DF-5474-A246-19A6576E27CF}"/>
                  </a:ext>
                </a:extLst>
              </p:cNvPr>
              <p:cNvCxnSpPr>
                <a:cxnSpLocks/>
                <a:stCxn id="111" idx="6"/>
              </p:cNvCxnSpPr>
              <p:nvPr/>
            </p:nvCxnSpPr>
            <p:spPr>
              <a:xfrm>
                <a:off x="1978820" y="2514914"/>
                <a:ext cx="184272" cy="15950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DCEB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A4FB097D-8DC1-149F-77F4-60EE24FAB6E3}"/>
              </a:ext>
            </a:extLst>
          </p:cNvPr>
          <p:cNvSpPr txBox="1"/>
          <p:nvPr/>
        </p:nvSpPr>
        <p:spPr>
          <a:xfrm>
            <a:off x="6365125" y="1464272"/>
            <a:ext cx="5283188" cy="3645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dirty="0">
                <a:solidFill>
                  <a:schemeClr val="accent1"/>
                </a:solidFill>
              </a:rPr>
              <a:t>Aparte de la calculadora de huella de carbono, ¿qué otro tipo de servicios te gustaría recibir?</a:t>
            </a:r>
          </a:p>
          <a:p>
            <a:pPr algn="l"/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múltiple)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2988F19E-32F3-BD2A-C905-EBC55B7E0528}"/>
              </a:ext>
            </a:extLst>
          </p:cNvPr>
          <p:cNvGrpSpPr/>
          <p:nvPr/>
        </p:nvGrpSpPr>
        <p:grpSpPr>
          <a:xfrm>
            <a:off x="5793910" y="2292612"/>
            <a:ext cx="2182476" cy="2344135"/>
            <a:chOff x="5675922" y="2292612"/>
            <a:chExt cx="2182476" cy="2344135"/>
          </a:xfrm>
        </p:grpSpPr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F8E78AC3-D154-4AF4-DBC7-B81E37EFBB97}"/>
                </a:ext>
              </a:extLst>
            </p:cNvPr>
            <p:cNvSpPr txBox="1"/>
            <p:nvPr/>
          </p:nvSpPr>
          <p:spPr>
            <a:xfrm>
              <a:off x="5685104" y="3944859"/>
              <a:ext cx="2130870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Consejos</a:t>
              </a:r>
            </a:p>
          </p:txBody>
        </p:sp>
        <p:grpSp>
          <p:nvGrpSpPr>
            <p:cNvPr id="158" name="Grupo 157">
              <a:extLst>
                <a:ext uri="{FF2B5EF4-FFF2-40B4-BE49-F238E27FC236}">
                  <a16:creationId xmlns:a16="http://schemas.microsoft.com/office/drawing/2014/main" id="{5F4BA3A5-B8B1-FD0D-452C-3785788DC4B9}"/>
                </a:ext>
              </a:extLst>
            </p:cNvPr>
            <p:cNvGrpSpPr/>
            <p:nvPr/>
          </p:nvGrpSpPr>
          <p:grpSpPr>
            <a:xfrm>
              <a:off x="5675922" y="2292612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139" name="Gráfico 138">
                <a:extLst>
                  <a:ext uri="{FF2B5EF4-FFF2-40B4-BE49-F238E27FC236}">
                    <a16:creationId xmlns:a16="http://schemas.microsoft.com/office/drawing/2014/main" id="{9E037A7A-DB93-B6E0-F1F8-B408554146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1318698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148" name="Gráfico 147">
                <a:extLst>
                  <a:ext uri="{FF2B5EF4-FFF2-40B4-BE49-F238E27FC236}">
                    <a16:creationId xmlns:a16="http://schemas.microsoft.com/office/drawing/2014/main" id="{8511E6E5-DD65-0238-0E42-E3318CD0DF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41274315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138" name="Grupo 137">
                <a:extLst>
                  <a:ext uri="{FF2B5EF4-FFF2-40B4-BE49-F238E27FC236}">
                    <a16:creationId xmlns:a16="http://schemas.microsoft.com/office/drawing/2014/main" id="{87091C73-BA3C-E86B-A8DE-88E3FB940172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141" name="Straight Connector 17">
                  <a:extLst>
                    <a:ext uri="{FF2B5EF4-FFF2-40B4-BE49-F238E27FC236}">
                      <a16:creationId xmlns:a16="http://schemas.microsoft.com/office/drawing/2014/main" id="{48B5BF40-57EA-578F-9CC6-6B26731C13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CuadroTexto 141">
                  <a:extLst>
                    <a:ext uri="{FF2B5EF4-FFF2-40B4-BE49-F238E27FC236}">
                      <a16:creationId xmlns:a16="http://schemas.microsoft.com/office/drawing/2014/main" id="{BAB4DA8B-B23E-D943-B36D-EE79A29A3050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57%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1357DF04-D63C-1AB0-90EB-97175A315946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144" name="CuadroTexto 143">
                  <a:extLst>
                    <a:ext uri="{FF2B5EF4-FFF2-40B4-BE49-F238E27FC236}">
                      <a16:creationId xmlns:a16="http://schemas.microsoft.com/office/drawing/2014/main" id="{85C182DC-7227-A366-251F-B877B5E1A5A4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-2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45" name="Diagrama de flujo: proceso 144">
                  <a:extLst>
                    <a:ext uri="{FF2B5EF4-FFF2-40B4-BE49-F238E27FC236}">
                      <a16:creationId xmlns:a16="http://schemas.microsoft.com/office/drawing/2014/main" id="{5385BE06-D68F-31D1-8AEC-CA0A41371401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6D11A847-F934-C81B-D535-21F4077ED621}"/>
              </a:ext>
            </a:extLst>
          </p:cNvPr>
          <p:cNvGrpSpPr/>
          <p:nvPr/>
        </p:nvGrpSpPr>
        <p:grpSpPr>
          <a:xfrm>
            <a:off x="10036418" y="2305418"/>
            <a:ext cx="2182476" cy="2289666"/>
            <a:chOff x="9918430" y="2305418"/>
            <a:chExt cx="2182476" cy="2289666"/>
          </a:xfrm>
        </p:grpSpPr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454E1976-99C4-82FA-4077-03D635C08850}"/>
                </a:ext>
              </a:extLst>
            </p:cNvPr>
            <p:cNvGrpSpPr/>
            <p:nvPr/>
          </p:nvGrpSpPr>
          <p:grpSpPr>
            <a:xfrm>
              <a:off x="9918430" y="2305418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170" name="Gráfico 169">
                <a:extLst>
                  <a:ext uri="{FF2B5EF4-FFF2-40B4-BE49-F238E27FC236}">
                    <a16:creationId xmlns:a16="http://schemas.microsoft.com/office/drawing/2014/main" id="{96325B79-E94F-30FA-3AB3-5BDF0C6C526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69633994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171" name="Gráfico 170">
                <a:extLst>
                  <a:ext uri="{FF2B5EF4-FFF2-40B4-BE49-F238E27FC236}">
                    <a16:creationId xmlns:a16="http://schemas.microsoft.com/office/drawing/2014/main" id="{E83863D1-8C4A-3174-7D9F-EEEDB64B6C8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72229219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pSp>
            <p:nvGrpSpPr>
              <p:cNvPr id="172" name="Grupo 171">
                <a:extLst>
                  <a:ext uri="{FF2B5EF4-FFF2-40B4-BE49-F238E27FC236}">
                    <a16:creationId xmlns:a16="http://schemas.microsoft.com/office/drawing/2014/main" id="{278D0368-9AEE-0B63-EEF4-6D2D06501047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173" name="Straight Connector 17">
                  <a:extLst>
                    <a:ext uri="{FF2B5EF4-FFF2-40B4-BE49-F238E27FC236}">
                      <a16:creationId xmlns:a16="http://schemas.microsoft.com/office/drawing/2014/main" id="{3A57FD6F-E9C2-A833-0E5B-98A8708E0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CuadroTexto 173">
                  <a:extLst>
                    <a:ext uri="{FF2B5EF4-FFF2-40B4-BE49-F238E27FC236}">
                      <a16:creationId xmlns:a16="http://schemas.microsoft.com/office/drawing/2014/main" id="{2CB17689-5C38-61BF-55C3-BC482B682AD3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23%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75" name="CuadroTexto 174">
                  <a:extLst>
                    <a:ext uri="{FF2B5EF4-FFF2-40B4-BE49-F238E27FC236}">
                      <a16:creationId xmlns:a16="http://schemas.microsoft.com/office/drawing/2014/main" id="{F574C285-8734-3AC1-12E8-AFC25437D66E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176" name="CuadroTexto 175">
                  <a:extLst>
                    <a:ext uri="{FF2B5EF4-FFF2-40B4-BE49-F238E27FC236}">
                      <a16:creationId xmlns:a16="http://schemas.microsoft.com/office/drawing/2014/main" id="{7933B748-8A60-0F62-8893-979E8CA0363A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-6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77" name="Diagrama de flujo: proceso 176">
                  <a:extLst>
                    <a:ext uri="{FF2B5EF4-FFF2-40B4-BE49-F238E27FC236}">
                      <a16:creationId xmlns:a16="http://schemas.microsoft.com/office/drawing/2014/main" id="{EAEDE0EF-511C-F601-6964-604AC14CCEA6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89" name="CuadroTexto 188">
              <a:extLst>
                <a:ext uri="{FF2B5EF4-FFF2-40B4-BE49-F238E27FC236}">
                  <a16:creationId xmlns:a16="http://schemas.microsoft.com/office/drawing/2014/main" id="{748D8238-AD42-3530-4A9C-85DE77E09BBF}"/>
                </a:ext>
              </a:extLst>
            </p:cNvPr>
            <p:cNvSpPr txBox="1"/>
            <p:nvPr/>
          </p:nvSpPr>
          <p:spPr>
            <a:xfrm>
              <a:off x="10282157" y="3903196"/>
              <a:ext cx="1553303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Proyectos de reforestación o limpieza de océanos a través de </a:t>
              </a:r>
              <a:r>
                <a:rPr lang="es-ES" sz="1200" dirty="0" err="1">
                  <a:solidFill>
                    <a:schemeClr val="bg2"/>
                  </a:solidFill>
                  <a:latin typeface="+mj-lt"/>
                </a:rPr>
                <a:t>ONGs</a:t>
              </a:r>
              <a:endParaRPr lang="es-E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FB65E6C0-F50F-C6CC-30BC-B4BEE5FE0BBF}"/>
              </a:ext>
            </a:extLst>
          </p:cNvPr>
          <p:cNvGrpSpPr/>
          <p:nvPr/>
        </p:nvGrpSpPr>
        <p:grpSpPr>
          <a:xfrm>
            <a:off x="8597942" y="2305418"/>
            <a:ext cx="2182476" cy="2366530"/>
            <a:chOff x="8479954" y="2305418"/>
            <a:chExt cx="2182476" cy="2366530"/>
          </a:xfrm>
        </p:grpSpPr>
        <p:grpSp>
          <p:nvGrpSpPr>
            <p:cNvPr id="159" name="Grupo 158">
              <a:extLst>
                <a:ext uri="{FF2B5EF4-FFF2-40B4-BE49-F238E27FC236}">
                  <a16:creationId xmlns:a16="http://schemas.microsoft.com/office/drawing/2014/main" id="{849E0821-84F1-0945-2A5D-565D72C9CE01}"/>
                </a:ext>
              </a:extLst>
            </p:cNvPr>
            <p:cNvGrpSpPr/>
            <p:nvPr/>
          </p:nvGrpSpPr>
          <p:grpSpPr>
            <a:xfrm>
              <a:off x="8479954" y="2305418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160" name="Gráfico 159">
                <a:extLst>
                  <a:ext uri="{FF2B5EF4-FFF2-40B4-BE49-F238E27FC236}">
                    <a16:creationId xmlns:a16="http://schemas.microsoft.com/office/drawing/2014/main" id="{C1E455CD-F67E-6652-2F04-DCB61B70C4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70013061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161" name="Gráfico 160">
                <a:extLst>
                  <a:ext uri="{FF2B5EF4-FFF2-40B4-BE49-F238E27FC236}">
                    <a16:creationId xmlns:a16="http://schemas.microsoft.com/office/drawing/2014/main" id="{E9F5CE17-6424-209A-1A3D-FA636DAEFE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2507218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pSp>
            <p:nvGrpSpPr>
              <p:cNvPr id="162" name="Grupo 161">
                <a:extLst>
                  <a:ext uri="{FF2B5EF4-FFF2-40B4-BE49-F238E27FC236}">
                    <a16:creationId xmlns:a16="http://schemas.microsoft.com/office/drawing/2014/main" id="{7FE0EC91-0771-CF39-7196-F05D43F8FAA8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163" name="Straight Connector 17">
                  <a:extLst>
                    <a:ext uri="{FF2B5EF4-FFF2-40B4-BE49-F238E27FC236}">
                      <a16:creationId xmlns:a16="http://schemas.microsoft.com/office/drawing/2014/main" id="{ADAD3973-A42D-3711-FA48-0EA313C2DC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CuadroTexto 163">
                  <a:extLst>
                    <a:ext uri="{FF2B5EF4-FFF2-40B4-BE49-F238E27FC236}">
                      <a16:creationId xmlns:a16="http://schemas.microsoft.com/office/drawing/2014/main" id="{D25A1F12-0E1C-6B33-3766-D964E9D947F1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28%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65" name="CuadroTexto 164">
                  <a:extLst>
                    <a:ext uri="{FF2B5EF4-FFF2-40B4-BE49-F238E27FC236}">
                      <a16:creationId xmlns:a16="http://schemas.microsoft.com/office/drawing/2014/main" id="{348A36EE-0BD2-9391-6753-88A4623BE4C7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166" name="CuadroTexto 165">
                  <a:extLst>
                    <a:ext uri="{FF2B5EF4-FFF2-40B4-BE49-F238E27FC236}">
                      <a16:creationId xmlns:a16="http://schemas.microsoft.com/office/drawing/2014/main" id="{9659D017-ED86-3E34-0052-ED69A76066BA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-4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67" name="Diagrama de flujo: proceso 166">
                  <a:extLst>
                    <a:ext uri="{FF2B5EF4-FFF2-40B4-BE49-F238E27FC236}">
                      <a16:creationId xmlns:a16="http://schemas.microsoft.com/office/drawing/2014/main" id="{5070267A-73A2-4A37-70F2-F311C1D75B71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F152E274-B303-1108-ADBB-96CEE927AE23}"/>
                </a:ext>
              </a:extLst>
            </p:cNvPr>
            <p:cNvSpPr txBox="1"/>
            <p:nvPr/>
          </p:nvSpPr>
          <p:spPr>
            <a:xfrm>
              <a:off x="8795730" y="3980060"/>
              <a:ext cx="1620079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Noticias sobre el planeta y/o la sostenibilidad</a:t>
              </a:r>
            </a:p>
          </p:txBody>
        </p:sp>
      </p:grpSp>
      <p:grpSp>
        <p:nvGrpSpPr>
          <p:cNvPr id="204" name="Grupo 203">
            <a:extLst>
              <a:ext uri="{FF2B5EF4-FFF2-40B4-BE49-F238E27FC236}">
                <a16:creationId xmlns:a16="http://schemas.microsoft.com/office/drawing/2014/main" id="{10C7C5AF-BD96-C201-5009-C2F2C572C418}"/>
              </a:ext>
            </a:extLst>
          </p:cNvPr>
          <p:cNvGrpSpPr/>
          <p:nvPr/>
        </p:nvGrpSpPr>
        <p:grpSpPr>
          <a:xfrm>
            <a:off x="7232386" y="2292612"/>
            <a:ext cx="2182476" cy="2345440"/>
            <a:chOff x="7114398" y="2292612"/>
            <a:chExt cx="2182476" cy="2345440"/>
          </a:xfrm>
        </p:grpSpPr>
        <p:grpSp>
          <p:nvGrpSpPr>
            <p:cNvPr id="178" name="Grupo 177">
              <a:extLst>
                <a:ext uri="{FF2B5EF4-FFF2-40B4-BE49-F238E27FC236}">
                  <a16:creationId xmlns:a16="http://schemas.microsoft.com/office/drawing/2014/main" id="{0ACE05FE-6B05-1726-A8D4-0405683276B0}"/>
                </a:ext>
              </a:extLst>
            </p:cNvPr>
            <p:cNvGrpSpPr/>
            <p:nvPr/>
          </p:nvGrpSpPr>
          <p:grpSpPr>
            <a:xfrm>
              <a:off x="7114398" y="2292612"/>
              <a:ext cx="2182476" cy="1880944"/>
              <a:chOff x="7021415" y="2092134"/>
              <a:chExt cx="2182476" cy="1880944"/>
            </a:xfrm>
          </p:grpSpPr>
          <p:graphicFrame>
            <p:nvGraphicFramePr>
              <p:cNvPr id="179" name="Gráfico 178">
                <a:extLst>
                  <a:ext uri="{FF2B5EF4-FFF2-40B4-BE49-F238E27FC236}">
                    <a16:creationId xmlns:a16="http://schemas.microsoft.com/office/drawing/2014/main" id="{2647E123-A8BA-F866-8665-F01972610D7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70013061"/>
                  </p:ext>
                </p:extLst>
              </p:nvPr>
            </p:nvGraphicFramePr>
            <p:xfrm>
              <a:off x="7030597" y="2093242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graphicFrame>
            <p:nvGraphicFramePr>
              <p:cNvPr id="180" name="Gráfico 179">
                <a:extLst>
                  <a:ext uri="{FF2B5EF4-FFF2-40B4-BE49-F238E27FC236}">
                    <a16:creationId xmlns:a16="http://schemas.microsoft.com/office/drawing/2014/main" id="{188A3942-DB39-83E7-9534-037FC4DBD6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41599062"/>
                  </p:ext>
                </p:extLst>
              </p:nvPr>
            </p:nvGraphicFramePr>
            <p:xfrm>
              <a:off x="7021415" y="2092134"/>
              <a:ext cx="2173294" cy="18798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grpSp>
            <p:nvGrpSpPr>
              <p:cNvPr id="181" name="Grupo 180">
                <a:extLst>
                  <a:ext uri="{FF2B5EF4-FFF2-40B4-BE49-F238E27FC236}">
                    <a16:creationId xmlns:a16="http://schemas.microsoft.com/office/drawing/2014/main" id="{05CD3032-1EA6-E7C4-5135-82CE7DE54021}"/>
                  </a:ext>
                </a:extLst>
              </p:cNvPr>
              <p:cNvGrpSpPr/>
              <p:nvPr/>
            </p:nvGrpSpPr>
            <p:grpSpPr>
              <a:xfrm>
                <a:off x="7807303" y="2682899"/>
                <a:ext cx="673384" cy="793534"/>
                <a:chOff x="5659411" y="2864122"/>
                <a:chExt cx="673384" cy="793534"/>
              </a:xfrm>
            </p:grpSpPr>
            <p:cxnSp>
              <p:nvCxnSpPr>
                <p:cNvPr id="184" name="Straight Connector 17">
                  <a:extLst>
                    <a:ext uri="{FF2B5EF4-FFF2-40B4-BE49-F238E27FC236}">
                      <a16:creationId xmlns:a16="http://schemas.microsoft.com/office/drawing/2014/main" id="{50E65DDA-EA53-97E8-1298-718D42561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0426" y="3236371"/>
                  <a:ext cx="0" cy="373852"/>
                </a:xfrm>
                <a:prstGeom prst="line">
                  <a:avLst/>
                </a:prstGeom>
                <a:ln w="349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CuadroTexto 184">
                  <a:extLst>
                    <a:ext uri="{FF2B5EF4-FFF2-40B4-BE49-F238E27FC236}">
                      <a16:creationId xmlns:a16="http://schemas.microsoft.com/office/drawing/2014/main" id="{A2F6F11B-1771-BCC0-3D1A-352132016906}"/>
                    </a:ext>
                  </a:extLst>
                </p:cNvPr>
                <p:cNvSpPr txBox="1"/>
                <p:nvPr/>
              </p:nvSpPr>
              <p:spPr>
                <a:xfrm>
                  <a:off x="5659411" y="2864122"/>
                  <a:ext cx="673384" cy="461665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2400" b="1" dirty="0">
                      <a:solidFill>
                        <a:srgbClr val="404040"/>
                      </a:solidFill>
                      <a:latin typeface="+mj-lt"/>
                    </a:rPr>
                    <a:t>48%</a:t>
                  </a:r>
                  <a:endParaRPr lang="es-ES" sz="2400" b="1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86" name="CuadroTexto 185">
                  <a:extLst>
                    <a:ext uri="{FF2B5EF4-FFF2-40B4-BE49-F238E27FC236}">
                      <a16:creationId xmlns:a16="http://schemas.microsoft.com/office/drawing/2014/main" id="{82C09CE9-13FD-893E-B05A-07C266272B6D}"/>
                    </a:ext>
                  </a:extLst>
                </p:cNvPr>
                <p:cNvSpPr txBox="1"/>
                <p:nvPr/>
              </p:nvSpPr>
              <p:spPr>
                <a:xfrm>
                  <a:off x="5893327" y="3365268"/>
                  <a:ext cx="340181" cy="292388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Var (</a:t>
                  </a:r>
                  <a:r>
                    <a:rPr lang="es-ES" sz="500" dirty="0" err="1">
                      <a:solidFill>
                        <a:schemeClr val="bg1"/>
                      </a:solidFill>
                      <a:latin typeface="+mj-lt"/>
                    </a:rPr>
                    <a:t>pp</a:t>
                  </a:r>
                  <a:r>
                    <a:rPr lang="es-ES" sz="500" dirty="0">
                      <a:solidFill>
                        <a:schemeClr val="bg1"/>
                      </a:solidFill>
                      <a:latin typeface="+mj-lt"/>
                    </a:rPr>
                    <a:t>) </a:t>
                  </a:r>
                  <a:endParaRPr lang="es-ES" sz="600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algn="ctr"/>
                  <a:r>
                    <a:rPr lang="es-ES" sz="800" dirty="0">
                      <a:solidFill>
                        <a:schemeClr val="bg1"/>
                      </a:solidFill>
                      <a:latin typeface="+mj-lt"/>
                    </a:rPr>
                    <a:t>24/23</a:t>
                  </a:r>
                </a:p>
              </p:txBody>
            </p:sp>
            <p:sp>
              <p:nvSpPr>
                <p:cNvPr id="187" name="CuadroTexto 186">
                  <a:extLst>
                    <a:ext uri="{FF2B5EF4-FFF2-40B4-BE49-F238E27FC236}">
                      <a16:creationId xmlns:a16="http://schemas.microsoft.com/office/drawing/2014/main" id="{B33C4194-2DC1-655B-FC83-D6384128646B}"/>
                    </a:ext>
                  </a:extLst>
                </p:cNvPr>
                <p:cNvSpPr txBox="1"/>
                <p:nvPr/>
              </p:nvSpPr>
              <p:spPr>
                <a:xfrm>
                  <a:off x="5903366" y="3156878"/>
                  <a:ext cx="328715" cy="307777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:r>
                    <a:rPr lang="es-ES" sz="1400" dirty="0">
                      <a:solidFill>
                        <a:srgbClr val="404040"/>
                      </a:solidFill>
                      <a:latin typeface="+mj-lt"/>
                    </a:rPr>
                    <a:t>-6</a:t>
                  </a:r>
                  <a:endParaRPr lang="es-ES" sz="1400" baseline="20000" dirty="0">
                    <a:solidFill>
                      <a:srgbClr val="404040"/>
                    </a:solidFill>
                    <a:latin typeface="+mj-lt"/>
                  </a:endParaRPr>
                </a:p>
              </p:txBody>
            </p:sp>
            <p:sp>
              <p:nvSpPr>
                <p:cNvPr id="188" name="Diagrama de flujo: proceso 187">
                  <a:extLst>
                    <a:ext uri="{FF2B5EF4-FFF2-40B4-BE49-F238E27FC236}">
                      <a16:creationId xmlns:a16="http://schemas.microsoft.com/office/drawing/2014/main" id="{96639677-F554-8CE7-E374-CCD7E7B5FB92}"/>
                    </a:ext>
                  </a:extLst>
                </p:cNvPr>
                <p:cNvSpPr/>
                <p:nvPr/>
              </p:nvSpPr>
              <p:spPr>
                <a:xfrm flipH="1">
                  <a:off x="5815964" y="3239572"/>
                  <a:ext cx="68546" cy="68546"/>
                </a:xfrm>
                <a:prstGeom prst="flowChartProcess">
                  <a:avLst/>
                </a:prstGeom>
                <a:solidFill>
                  <a:srgbClr val="FF0000">
                    <a:alpha val="6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050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91" name="CuadroTexto 190">
              <a:extLst>
                <a:ext uri="{FF2B5EF4-FFF2-40B4-BE49-F238E27FC236}">
                  <a16:creationId xmlns:a16="http://schemas.microsoft.com/office/drawing/2014/main" id="{366CD467-2106-9B5F-46D3-F4F89EECD0C6}"/>
                </a:ext>
              </a:extLst>
            </p:cNvPr>
            <p:cNvSpPr txBox="1"/>
            <p:nvPr/>
          </p:nvSpPr>
          <p:spPr>
            <a:xfrm>
              <a:off x="7514750" y="3946164"/>
              <a:ext cx="1403669" cy="6918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es-ES" sz="1200" dirty="0">
                  <a:solidFill>
                    <a:schemeClr val="bg2"/>
                  </a:solidFill>
                  <a:latin typeface="+mj-lt"/>
                </a:rPr>
                <a:t>Información sobre cómo disminuir la huella de carbono</a:t>
              </a:r>
            </a:p>
          </p:txBody>
        </p: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5AA87797-44EB-143A-F58E-6BBB64B4C621}"/>
              </a:ext>
            </a:extLst>
          </p:cNvPr>
          <p:cNvGrpSpPr/>
          <p:nvPr/>
        </p:nvGrpSpPr>
        <p:grpSpPr>
          <a:xfrm>
            <a:off x="2409078" y="5281855"/>
            <a:ext cx="7998098" cy="1200329"/>
            <a:chOff x="8004213" y="1333416"/>
            <a:chExt cx="7998098" cy="1200329"/>
          </a:xfrm>
        </p:grpSpPr>
        <p:sp>
          <p:nvSpPr>
            <p:cNvPr id="194" name="CuadroTexto 193">
              <a:extLst>
                <a:ext uri="{FF2B5EF4-FFF2-40B4-BE49-F238E27FC236}">
                  <a16:creationId xmlns:a16="http://schemas.microsoft.com/office/drawing/2014/main" id="{49C84F6B-CEE6-E718-4609-AE29B3537E18}"/>
                </a:ext>
              </a:extLst>
            </p:cNvPr>
            <p:cNvSpPr txBox="1"/>
            <p:nvPr/>
          </p:nvSpPr>
          <p:spPr>
            <a:xfrm>
              <a:off x="8719126" y="1333416"/>
              <a:ext cx="72831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El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NPP Sans"/>
                  <a:ea typeface="+mn-ea"/>
                  <a:cs typeface="+mn-cs"/>
                </a:rPr>
                <a:t> 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73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de españoles estaría interesado en conocer su huella de carbono, siendo el </a:t>
              </a:r>
              <a:r>
                <a:rPr lang="es-ES" sz="2800" b="1" dirty="0">
                  <a:solidFill>
                    <a:schemeClr val="accent1"/>
                  </a:solidFill>
                  <a:latin typeface="+mj-lt"/>
                </a:rPr>
                <a:t>10</a:t>
              </a:r>
              <a:r>
                <a:rPr lang="es-ES" sz="2800" b="1" baseline="16000" dirty="0">
                  <a:solidFill>
                    <a:schemeClr val="accent1"/>
                  </a:solidFill>
                  <a:latin typeface="+mj-lt"/>
                </a:rPr>
                <a:t>%</a:t>
              </a:r>
              <a:r>
                <a:rPr lang="es-ES" sz="1600" dirty="0">
                  <a:solidFill>
                    <a:schemeClr val="bg2"/>
                  </a:solidFill>
                  <a:latin typeface="+mj-lt"/>
                </a:rPr>
                <a:t> el que afirma haberla calculado alguna vez.</a:t>
              </a:r>
            </a:p>
          </p:txBody>
        </p:sp>
        <p:grpSp>
          <p:nvGrpSpPr>
            <p:cNvPr id="195" name="Grupo 194">
              <a:extLst>
                <a:ext uri="{FF2B5EF4-FFF2-40B4-BE49-F238E27FC236}">
                  <a16:creationId xmlns:a16="http://schemas.microsoft.com/office/drawing/2014/main" id="{4DCAA782-9CB1-294B-16DF-A5D34341E95F}"/>
                </a:ext>
              </a:extLst>
            </p:cNvPr>
            <p:cNvGrpSpPr/>
            <p:nvPr/>
          </p:nvGrpSpPr>
          <p:grpSpPr>
            <a:xfrm>
              <a:off x="8004213" y="1443753"/>
              <a:ext cx="1689922" cy="633734"/>
              <a:chOff x="7268607" y="942021"/>
              <a:chExt cx="1689922" cy="633734"/>
            </a:xfrm>
          </p:grpSpPr>
          <p:pic>
            <p:nvPicPr>
              <p:cNvPr id="197" name="Gráfico 34">
                <a:extLst>
                  <a:ext uri="{FF2B5EF4-FFF2-40B4-BE49-F238E27FC236}">
                    <a16:creationId xmlns:a16="http://schemas.microsoft.com/office/drawing/2014/main" id="{4414BF39-C8AA-1E2F-E980-2A007CC72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96417" y="1041256"/>
                <a:ext cx="409864" cy="409864"/>
              </a:xfrm>
              <a:prstGeom prst="rect">
                <a:avLst/>
              </a:prstGeom>
            </p:spPr>
          </p:pic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id="{502F6621-E50B-8787-CEE9-1B75BBBE551A}"/>
                  </a:ext>
                </a:extLst>
              </p:cNvPr>
              <p:cNvSpPr/>
              <p:nvPr/>
            </p:nvSpPr>
            <p:spPr>
              <a:xfrm>
                <a:off x="7268607" y="942021"/>
                <a:ext cx="633734" cy="633734"/>
              </a:xfrm>
              <a:prstGeom prst="ellipse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99" name="Conector recto 198">
                <a:extLst>
                  <a:ext uri="{FF2B5EF4-FFF2-40B4-BE49-F238E27FC236}">
                    <a16:creationId xmlns:a16="http://schemas.microsoft.com/office/drawing/2014/main" id="{F5094ECB-77EE-07E4-5E0B-6598D68806C3}"/>
                  </a:ext>
                </a:extLst>
              </p:cNvPr>
              <p:cNvCxnSpPr>
                <a:cxnSpLocks/>
                <a:stCxn id="198" idx="6"/>
              </p:cNvCxnSpPr>
              <p:nvPr/>
            </p:nvCxnSpPr>
            <p:spPr>
              <a:xfrm>
                <a:off x="7902341" y="1258888"/>
                <a:ext cx="1056188" cy="0"/>
              </a:xfrm>
              <a:prstGeom prst="line">
                <a:avLst/>
              </a:prstGeom>
              <a:ln w="349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ángulo 199">
                <a:extLst>
                  <a:ext uri="{FF2B5EF4-FFF2-40B4-BE49-F238E27FC236}">
                    <a16:creationId xmlns:a16="http://schemas.microsoft.com/office/drawing/2014/main" id="{B3B24073-39C0-1B84-25F7-8960F1EC6695}"/>
                  </a:ext>
                </a:extLst>
              </p:cNvPr>
              <p:cNvSpPr/>
              <p:nvPr/>
            </p:nvSpPr>
            <p:spPr>
              <a:xfrm>
                <a:off x="8879686" y="1212850"/>
                <a:ext cx="71700" cy="463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5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11" grpId="0"/>
      <p:bldP spid="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BA3BAB9-BBB8-9A4A-3B43-773FD17B4D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Acciones de las empresas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11D1EA23-AB58-F2A4-92A6-B10E4D4862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4C1953-C1B2-80F8-77F8-B52F166CA04F}"/>
              </a:ext>
            </a:extLst>
          </p:cNvPr>
          <p:cNvSpPr txBox="1"/>
          <p:nvPr/>
        </p:nvSpPr>
        <p:spPr>
          <a:xfrm>
            <a:off x="3039794" y="-889183"/>
            <a:ext cx="61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Sost8</a:t>
            </a:r>
          </a:p>
        </p:txBody>
      </p:sp>
      <p:sp>
        <p:nvSpPr>
          <p:cNvPr id="34" name="Oval 2" hidden="1">
            <a:extLst>
              <a:ext uri="{FF2B5EF4-FFF2-40B4-BE49-F238E27FC236}">
                <a16:creationId xmlns:a16="http://schemas.microsoft.com/office/drawing/2014/main" id="{101966F1-8688-84FE-4EE1-C7B32D34E077}"/>
              </a:ext>
            </a:extLst>
          </p:cNvPr>
          <p:cNvSpPr/>
          <p:nvPr/>
        </p:nvSpPr>
        <p:spPr>
          <a:xfrm>
            <a:off x="1544088" y="1988588"/>
            <a:ext cx="2080722" cy="2080722"/>
          </a:xfrm>
          <a:prstGeom prst="ellipse">
            <a:avLst/>
          </a:prstGeom>
          <a:ln>
            <a:noFill/>
          </a:ln>
          <a:effectLst>
            <a:outerShdw blurRad="254000" dist="190500" dir="13500000" algn="tl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B326BAE-DFCC-A85C-E5C8-0355E070F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3022"/>
              </p:ext>
            </p:extLst>
          </p:nvPr>
        </p:nvGraphicFramePr>
        <p:xfrm>
          <a:off x="8159129" y="2042146"/>
          <a:ext cx="3585562" cy="437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CuadroTexto 68">
            <a:extLst>
              <a:ext uri="{FF2B5EF4-FFF2-40B4-BE49-F238E27FC236}">
                <a16:creationId xmlns:a16="http://schemas.microsoft.com/office/drawing/2014/main" id="{B71678E1-FC18-1236-D957-D9968EC6BC39}"/>
              </a:ext>
            </a:extLst>
          </p:cNvPr>
          <p:cNvSpPr txBox="1"/>
          <p:nvPr/>
        </p:nvSpPr>
        <p:spPr>
          <a:xfrm>
            <a:off x="5590320" y="1324961"/>
            <a:ext cx="5863260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ES" dirty="0">
                <a:solidFill>
                  <a:schemeClr val="accent1"/>
                </a:solidFill>
              </a:rPr>
              <a:t>Influye en tu decisión de compra que la empresa que vende el producto por el que estás interesado...</a:t>
            </a:r>
            <a:r>
              <a:rPr lang="es-ES" sz="1200" dirty="0">
                <a:solidFill>
                  <a:schemeClr val="accent1"/>
                </a:solidFill>
                <a:latin typeface="+mn-lt"/>
              </a:rPr>
              <a:t>(Respuesta múltiple) </a:t>
            </a:r>
            <a:endParaRPr lang="es-ES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57" name="Grupo 256">
            <a:extLst>
              <a:ext uri="{FF2B5EF4-FFF2-40B4-BE49-F238E27FC236}">
                <a16:creationId xmlns:a16="http://schemas.microsoft.com/office/drawing/2014/main" id="{4CF2D987-6758-B3FC-5A67-803AACDE4B21}"/>
              </a:ext>
            </a:extLst>
          </p:cNvPr>
          <p:cNvGrpSpPr/>
          <p:nvPr/>
        </p:nvGrpSpPr>
        <p:grpSpPr>
          <a:xfrm>
            <a:off x="867797" y="1295400"/>
            <a:ext cx="2572116" cy="953910"/>
            <a:chOff x="309989" y="2226488"/>
            <a:chExt cx="2572116" cy="953910"/>
          </a:xfrm>
        </p:grpSpPr>
        <p:sp>
          <p:nvSpPr>
            <p:cNvPr id="196" name="Rounded Rectangle 12">
              <a:extLst>
                <a:ext uri="{FF2B5EF4-FFF2-40B4-BE49-F238E27FC236}">
                  <a16:creationId xmlns:a16="http://schemas.microsoft.com/office/drawing/2014/main" id="{BFBAEFF7-637F-8E77-A180-D5FA46381155}"/>
                </a:ext>
              </a:extLst>
            </p:cNvPr>
            <p:cNvSpPr/>
            <p:nvPr/>
          </p:nvSpPr>
          <p:spPr>
            <a:xfrm rot="5400000">
              <a:off x="1119092" y="1417385"/>
              <a:ext cx="953910" cy="2572116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2" name="Group 15">
              <a:extLst>
                <a:ext uri="{FF2B5EF4-FFF2-40B4-BE49-F238E27FC236}">
                  <a16:creationId xmlns:a16="http://schemas.microsoft.com/office/drawing/2014/main" id="{564A480A-6D2A-7E8C-EA04-1FB7F7F8038B}"/>
                </a:ext>
              </a:extLst>
            </p:cNvPr>
            <p:cNvGrpSpPr/>
            <p:nvPr/>
          </p:nvGrpSpPr>
          <p:grpSpPr>
            <a:xfrm>
              <a:off x="388768" y="2299483"/>
              <a:ext cx="827878" cy="827878"/>
              <a:chOff x="4954464" y="1848511"/>
              <a:chExt cx="3160978" cy="3160978"/>
            </a:xfrm>
          </p:grpSpPr>
          <p:sp>
            <p:nvSpPr>
              <p:cNvPr id="154" name="Oval 16">
                <a:extLst>
                  <a:ext uri="{FF2B5EF4-FFF2-40B4-BE49-F238E27FC236}">
                    <a16:creationId xmlns:a16="http://schemas.microsoft.com/office/drawing/2014/main" id="{D1D4C4BF-06BF-C2BD-AECD-C15D5368019C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55" name="Group 17">
                <a:extLst>
                  <a:ext uri="{FF2B5EF4-FFF2-40B4-BE49-F238E27FC236}">
                    <a16:creationId xmlns:a16="http://schemas.microsoft.com/office/drawing/2014/main" id="{ACAEE334-01EC-0F3D-B1B4-0E9D786C7700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156" name="Oval 18">
                  <a:extLst>
                    <a:ext uri="{FF2B5EF4-FFF2-40B4-BE49-F238E27FC236}">
                      <a16:creationId xmlns:a16="http://schemas.microsoft.com/office/drawing/2014/main" id="{0EB6C2BF-8454-26AE-E16B-A6FE814E8236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7" name="Oval 19">
                  <a:extLst>
                    <a:ext uri="{FF2B5EF4-FFF2-40B4-BE49-F238E27FC236}">
                      <a16:creationId xmlns:a16="http://schemas.microsoft.com/office/drawing/2014/main" id="{816CD705-C69D-D435-245B-00E9184F4CE5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8" name="TextBox 26">
              <a:extLst>
                <a:ext uri="{FF2B5EF4-FFF2-40B4-BE49-F238E27FC236}">
                  <a16:creationId xmlns:a16="http://schemas.microsoft.com/office/drawing/2014/main" id="{C9336021-8E20-4AFC-B1FD-AC19EBBA56AE}"/>
                </a:ext>
              </a:extLst>
            </p:cNvPr>
            <p:cNvSpPr txBox="1"/>
            <p:nvPr/>
          </p:nvSpPr>
          <p:spPr>
            <a:xfrm>
              <a:off x="1265438" y="2345203"/>
              <a:ext cx="149601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Invertir en investigación, desarrollo y fomento de la sostenibilidad</a:t>
              </a:r>
            </a:p>
          </p:txBody>
        </p:sp>
        <p:sp>
          <p:nvSpPr>
            <p:cNvPr id="182" name="TextBox 26">
              <a:extLst>
                <a:ext uri="{FF2B5EF4-FFF2-40B4-BE49-F238E27FC236}">
                  <a16:creationId xmlns:a16="http://schemas.microsoft.com/office/drawing/2014/main" id="{84146E65-3D68-1859-F0DA-3BE25BD6D30F}"/>
                </a:ext>
              </a:extLst>
            </p:cNvPr>
            <p:cNvSpPr txBox="1"/>
            <p:nvPr/>
          </p:nvSpPr>
          <p:spPr>
            <a:xfrm>
              <a:off x="455827" y="2511645"/>
              <a:ext cx="7608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noProof="1">
                  <a:latin typeface="+mj-lt"/>
                </a:rPr>
                <a:t>8,1</a:t>
              </a:r>
              <a:endParaRPr lang="en-US" sz="2400" b="1" noProof="1">
                <a:latin typeface="+mj-lt"/>
              </a:endParaRPr>
            </a:p>
          </p:txBody>
        </p:sp>
      </p:grp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25C4AFE8-381C-F773-7E28-4A1400D25C31}"/>
              </a:ext>
            </a:extLst>
          </p:cNvPr>
          <p:cNvSpPr txBox="1"/>
          <p:nvPr/>
        </p:nvSpPr>
        <p:spPr>
          <a:xfrm>
            <a:off x="240162" y="5718265"/>
            <a:ext cx="4055986" cy="30777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/>
          <a:lstStyle>
            <a:defPPr>
              <a:defRPr lang="es-ES"/>
            </a:defPPr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accent1"/>
                </a:solidFill>
              </a:rPr>
              <a:t>Valora del 1 al 10 la importancia que le das a las siguientes medidas, donde 1 es "muy poco importante" y 10 es "muy importante".</a:t>
            </a:r>
            <a:r>
              <a:rPr lang="es-ES" sz="1200" dirty="0">
                <a:solidFill>
                  <a:schemeClr val="accent1"/>
                </a:solidFill>
              </a:rPr>
              <a:t> </a:t>
            </a:r>
            <a:endParaRPr lang="es-ES" dirty="0">
              <a:solidFill>
                <a:schemeClr val="accent1"/>
              </a:solidFill>
            </a:endParaRPr>
          </a:p>
        </p:txBody>
      </p: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998907DD-0E20-EE65-0706-E2F7DB33A23F}"/>
              </a:ext>
            </a:extLst>
          </p:cNvPr>
          <p:cNvGrpSpPr/>
          <p:nvPr/>
        </p:nvGrpSpPr>
        <p:grpSpPr>
          <a:xfrm>
            <a:off x="5463320" y="1878967"/>
            <a:ext cx="3019691" cy="4228050"/>
            <a:chOff x="5463320" y="1878967"/>
            <a:chExt cx="3019691" cy="4228050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27A594F-D556-3264-0368-B05CD95C9B65}"/>
                </a:ext>
              </a:extLst>
            </p:cNvPr>
            <p:cNvSpPr txBox="1"/>
            <p:nvPr/>
          </p:nvSpPr>
          <p:spPr>
            <a:xfrm>
              <a:off x="7773425" y="1878967"/>
              <a:ext cx="709586" cy="4699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72000" bIns="0" rtlCol="0" anchor="ctr"/>
            <a:lstStyle>
              <a:defPPr>
                <a:defRPr lang="es-ES"/>
              </a:defPPr>
              <a:lvl1pPr algn="ctr">
                <a:defRPr sz="10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Var</a:t>
              </a:r>
              <a:r>
                <a:rPr lang="es-ES" sz="400" b="0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s-ES" sz="1100" b="0" dirty="0">
                  <a:solidFill>
                    <a:schemeClr val="bg2"/>
                  </a:solidFill>
                  <a:latin typeface="+mj-lt"/>
                </a:rPr>
                <a:t>(pp) 23/24</a:t>
              </a:r>
            </a:p>
          </p:txBody>
        </p:sp>
        <p:sp>
          <p:nvSpPr>
            <p:cNvPr id="2" name="TextBox 26">
              <a:extLst>
                <a:ext uri="{FF2B5EF4-FFF2-40B4-BE49-F238E27FC236}">
                  <a16:creationId xmlns:a16="http://schemas.microsoft.com/office/drawing/2014/main" id="{C5F30ED3-B95C-93C9-0AF9-87FC5331FC8F}"/>
                </a:ext>
              </a:extLst>
            </p:cNvPr>
            <p:cNvSpPr txBox="1"/>
            <p:nvPr/>
          </p:nvSpPr>
          <p:spPr>
            <a:xfrm>
              <a:off x="5463320" y="2309015"/>
              <a:ext cx="245994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Esté certificada como compañía socialmente responsable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6A30C74E-26C1-2A69-EC4B-A6C889D64FF9}"/>
                </a:ext>
              </a:extLst>
            </p:cNvPr>
            <p:cNvSpPr txBox="1"/>
            <p:nvPr/>
          </p:nvSpPr>
          <p:spPr>
            <a:xfrm>
              <a:off x="5463320" y="2991801"/>
              <a:ext cx="245994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Te permita conocer la huella medioambiental de ese producto</a:t>
              </a:r>
            </a:p>
          </p:txBody>
        </p:sp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0899BD63-9064-240F-3D1B-F8D9B8A1007F}"/>
                </a:ext>
              </a:extLst>
            </p:cNvPr>
            <p:cNvSpPr txBox="1"/>
            <p:nvPr/>
          </p:nvSpPr>
          <p:spPr>
            <a:xfrm>
              <a:off x="5463320" y="3589948"/>
              <a:ext cx="2459942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Esté vinculada claramente a los ODS (objetivos de desarrollo sostenible, agenda 2030)/s bancaria/s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27B15C64-65A0-E001-1BD0-57C3FE2C068D}"/>
                </a:ext>
              </a:extLst>
            </p:cNvPr>
            <p:cNvSpPr txBox="1"/>
            <p:nvPr/>
          </p:nvSpPr>
          <p:spPr>
            <a:xfrm>
              <a:off x="5463320" y="4357373"/>
              <a:ext cx="245994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Realice una donación a una causa social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70ED9706-206F-F77A-1756-F2EF6F9E18FB}"/>
                </a:ext>
              </a:extLst>
            </p:cNvPr>
            <p:cNvSpPr txBox="1"/>
            <p:nvPr/>
          </p:nvSpPr>
          <p:spPr>
            <a:xfrm>
              <a:off x="5463320" y="5040159"/>
              <a:ext cx="245994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Destine una donación a una causa medioambiental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9DC019C8-278E-672E-AA83-7AB92FE7525B}"/>
                </a:ext>
              </a:extLst>
            </p:cNvPr>
            <p:cNvSpPr txBox="1"/>
            <p:nvPr/>
          </p:nvSpPr>
          <p:spPr>
            <a:xfrm>
              <a:off x="5463320" y="5807585"/>
              <a:ext cx="245994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100" noProof="1">
                  <a:solidFill>
                    <a:schemeClr val="bg2"/>
                  </a:solidFill>
                  <a:latin typeface="+mj-lt"/>
                </a:rPr>
                <a:t>Otros</a:t>
              </a:r>
              <a:endParaRPr lang="en-US" sz="1100" noProof="1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B2AEC2F-A493-9639-ECDE-054BDB313F3F}"/>
                </a:ext>
              </a:extLst>
            </p:cNvPr>
            <p:cNvGrpSpPr/>
            <p:nvPr/>
          </p:nvGrpSpPr>
          <p:grpSpPr>
            <a:xfrm>
              <a:off x="7938868" y="2347286"/>
              <a:ext cx="354170" cy="339558"/>
              <a:chOff x="1437261" y="4890271"/>
              <a:chExt cx="595469" cy="33955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8EA961F-4D90-F162-5CB3-D8B58154F8A6}"/>
                  </a:ext>
                </a:extLst>
              </p:cNvPr>
              <p:cNvSpPr txBox="1"/>
              <p:nvPr/>
            </p:nvSpPr>
            <p:spPr>
              <a:xfrm>
                <a:off x="1437261" y="4890271"/>
                <a:ext cx="595469" cy="33955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-4</a:t>
                </a:r>
              </a:p>
            </p:txBody>
          </p:sp>
          <p:sp>
            <p:nvSpPr>
              <p:cNvPr id="14" name="Diagrama de flujo: proceso 13">
                <a:extLst>
                  <a:ext uri="{FF2B5EF4-FFF2-40B4-BE49-F238E27FC236}">
                    <a16:creationId xmlns:a16="http://schemas.microsoft.com/office/drawing/2014/main" id="{23E1D6F2-4FF6-0251-BEBC-0536D63062C0}"/>
                  </a:ext>
                </a:extLst>
              </p:cNvPr>
              <p:cNvSpPr/>
              <p:nvPr/>
            </p:nvSpPr>
            <p:spPr>
              <a:xfrm>
                <a:off x="1440402" y="5156208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157EE86-7FF4-C6A2-9A37-C812BFACEC3E}"/>
                </a:ext>
              </a:extLst>
            </p:cNvPr>
            <p:cNvGrpSpPr/>
            <p:nvPr/>
          </p:nvGrpSpPr>
          <p:grpSpPr>
            <a:xfrm>
              <a:off x="7938868" y="3036401"/>
              <a:ext cx="354170" cy="339558"/>
              <a:chOff x="1437261" y="4896621"/>
              <a:chExt cx="595469" cy="339558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6CAF84A-9114-9A10-CD38-C679E4DD99ED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595469" cy="33955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-2</a:t>
                </a:r>
              </a:p>
            </p:txBody>
          </p:sp>
          <p:sp>
            <p:nvSpPr>
              <p:cNvPr id="18" name="Diagrama de flujo: proceso 17">
                <a:extLst>
                  <a:ext uri="{FF2B5EF4-FFF2-40B4-BE49-F238E27FC236}">
                    <a16:creationId xmlns:a16="http://schemas.microsoft.com/office/drawing/2014/main" id="{6A5A23C9-4F83-331F-986C-18F75D760D52}"/>
                  </a:ext>
                </a:extLst>
              </p:cNvPr>
              <p:cNvSpPr/>
              <p:nvPr/>
            </p:nvSpPr>
            <p:spPr>
              <a:xfrm>
                <a:off x="1440402" y="5162558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F202688-D0C6-B3B9-0C8C-58BFEB28E199}"/>
                </a:ext>
              </a:extLst>
            </p:cNvPr>
            <p:cNvGrpSpPr/>
            <p:nvPr/>
          </p:nvGrpSpPr>
          <p:grpSpPr>
            <a:xfrm>
              <a:off x="7938868" y="3719166"/>
              <a:ext cx="354170" cy="339558"/>
              <a:chOff x="1437261" y="4896621"/>
              <a:chExt cx="595469" cy="339558"/>
            </a:xfrm>
          </p:grpSpPr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EEB49C4-FDF4-B231-A69D-5BE2477C7F51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595469" cy="33955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22" name="Diagrama de flujo: proceso 21">
                <a:extLst>
                  <a:ext uri="{FF2B5EF4-FFF2-40B4-BE49-F238E27FC236}">
                    <a16:creationId xmlns:a16="http://schemas.microsoft.com/office/drawing/2014/main" id="{793CBFAA-8B55-DD7D-CDAF-A330C12D8711}"/>
                  </a:ext>
                </a:extLst>
              </p:cNvPr>
              <p:cNvSpPr/>
              <p:nvPr/>
            </p:nvSpPr>
            <p:spPr>
              <a:xfrm>
                <a:off x="1440402" y="5162558"/>
                <a:ext cx="119891" cy="72000"/>
              </a:xfrm>
              <a:prstGeom prst="flowChartProcess">
                <a:avLst/>
              </a:prstGeom>
              <a:solidFill>
                <a:schemeClr val="tx1">
                  <a:lumMod val="5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484F3F9-AADC-A6F0-E650-4773C5E05275}"/>
                </a:ext>
              </a:extLst>
            </p:cNvPr>
            <p:cNvGrpSpPr/>
            <p:nvPr/>
          </p:nvGrpSpPr>
          <p:grpSpPr>
            <a:xfrm>
              <a:off x="7938868" y="4401931"/>
              <a:ext cx="354170" cy="339558"/>
              <a:chOff x="1437261" y="4896621"/>
              <a:chExt cx="595469" cy="339558"/>
            </a:xfrm>
          </p:grpSpPr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AED14E6F-462F-443D-7F28-4DC128F27647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595469" cy="33955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-1</a:t>
                </a:r>
              </a:p>
            </p:txBody>
          </p:sp>
          <p:sp>
            <p:nvSpPr>
              <p:cNvPr id="25" name="Diagrama de flujo: proceso 24">
                <a:extLst>
                  <a:ext uri="{FF2B5EF4-FFF2-40B4-BE49-F238E27FC236}">
                    <a16:creationId xmlns:a16="http://schemas.microsoft.com/office/drawing/2014/main" id="{C66EC3C4-498A-6CD9-697A-920B19524D17}"/>
                  </a:ext>
                </a:extLst>
              </p:cNvPr>
              <p:cNvSpPr/>
              <p:nvPr/>
            </p:nvSpPr>
            <p:spPr>
              <a:xfrm>
                <a:off x="1440402" y="5162558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829B6B6D-E6EB-3AA2-3A12-52F8C957F2F6}"/>
                </a:ext>
              </a:extLst>
            </p:cNvPr>
            <p:cNvGrpSpPr/>
            <p:nvPr/>
          </p:nvGrpSpPr>
          <p:grpSpPr>
            <a:xfrm>
              <a:off x="7938868" y="5084696"/>
              <a:ext cx="354170" cy="339558"/>
              <a:chOff x="1437261" y="4896621"/>
              <a:chExt cx="595469" cy="339558"/>
            </a:xfrm>
          </p:grpSpPr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27FCE484-AEEB-0973-6C64-AB61880411FB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595469" cy="33955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-3</a:t>
                </a:r>
              </a:p>
            </p:txBody>
          </p:sp>
          <p:sp>
            <p:nvSpPr>
              <p:cNvPr id="28" name="Diagrama de flujo: proceso 27">
                <a:extLst>
                  <a:ext uri="{FF2B5EF4-FFF2-40B4-BE49-F238E27FC236}">
                    <a16:creationId xmlns:a16="http://schemas.microsoft.com/office/drawing/2014/main" id="{5360373C-9B34-86AC-C610-6DFD770A92A4}"/>
                  </a:ext>
                </a:extLst>
              </p:cNvPr>
              <p:cNvSpPr/>
              <p:nvPr/>
            </p:nvSpPr>
            <p:spPr>
              <a:xfrm>
                <a:off x="1440402" y="5162558"/>
                <a:ext cx="119891" cy="72000"/>
              </a:xfrm>
              <a:prstGeom prst="flowChartProcess">
                <a:avLst/>
              </a:prstGeom>
              <a:solidFill>
                <a:srgbClr val="FF000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5835ED7D-8053-71CD-15A4-3BD81FB9FD9B}"/>
                </a:ext>
              </a:extLst>
            </p:cNvPr>
            <p:cNvGrpSpPr/>
            <p:nvPr/>
          </p:nvGrpSpPr>
          <p:grpSpPr>
            <a:xfrm>
              <a:off x="7938868" y="5767459"/>
              <a:ext cx="354170" cy="339558"/>
              <a:chOff x="1437261" y="4896621"/>
              <a:chExt cx="595469" cy="339558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0CE6B99-5BE4-5443-3BE2-ADBA959C87CB}"/>
                  </a:ext>
                </a:extLst>
              </p:cNvPr>
              <p:cNvSpPr txBox="1"/>
              <p:nvPr/>
            </p:nvSpPr>
            <p:spPr>
              <a:xfrm>
                <a:off x="1437261" y="4896621"/>
                <a:ext cx="595469" cy="339558"/>
              </a:xfrm>
              <a:prstGeom prst="rect">
                <a:avLst/>
              </a:prstGeom>
              <a:ln w="6350">
                <a:solidFill>
                  <a:srgbClr val="9C9EAD"/>
                </a:solidFill>
              </a:ln>
            </p:spPr>
            <p:txBody>
              <a:bodyPr vert="horz" wrap="square" lIns="0" tIns="36000" rIns="0" bIns="0" rtlCol="0" anchor="ctr">
                <a:noAutofit/>
              </a:bodyPr>
              <a:lstStyle/>
              <a:p>
                <a:pPr algn="ctr"/>
                <a:r>
                  <a:rPr lang="es-ES" sz="1200" dirty="0">
                    <a:solidFill>
                      <a:schemeClr val="tx1">
                        <a:lumMod val="50000"/>
                      </a:schemeClr>
                    </a:solidFill>
                  </a:rPr>
                  <a:t>+1</a:t>
                </a:r>
              </a:p>
            </p:txBody>
          </p:sp>
          <p:sp>
            <p:nvSpPr>
              <p:cNvPr id="33" name="Diagrama de flujo: proceso 32">
                <a:extLst>
                  <a:ext uri="{FF2B5EF4-FFF2-40B4-BE49-F238E27FC236}">
                    <a16:creationId xmlns:a16="http://schemas.microsoft.com/office/drawing/2014/main" id="{5DAC71E1-E5E6-6BE4-D002-BA567B402532}"/>
                  </a:ext>
                </a:extLst>
              </p:cNvPr>
              <p:cNvSpPr/>
              <p:nvPr/>
            </p:nvSpPr>
            <p:spPr>
              <a:xfrm>
                <a:off x="1440402" y="5162558"/>
                <a:ext cx="119891" cy="72000"/>
              </a:xfrm>
              <a:prstGeom prst="flowChartProcess">
                <a:avLst/>
              </a:prstGeom>
              <a:solidFill>
                <a:srgbClr val="00B050">
                  <a:alpha val="6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05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9DB3A6C-1B11-F728-9994-4E379E90D3C1}"/>
              </a:ext>
            </a:extLst>
          </p:cNvPr>
          <p:cNvGrpSpPr/>
          <p:nvPr/>
        </p:nvGrpSpPr>
        <p:grpSpPr>
          <a:xfrm>
            <a:off x="867797" y="2321725"/>
            <a:ext cx="2572116" cy="953910"/>
            <a:chOff x="309989" y="2226488"/>
            <a:chExt cx="2572116" cy="953910"/>
          </a:xfrm>
        </p:grpSpPr>
        <p:sp>
          <p:nvSpPr>
            <p:cNvPr id="63" name="Rounded Rectangle 12">
              <a:extLst>
                <a:ext uri="{FF2B5EF4-FFF2-40B4-BE49-F238E27FC236}">
                  <a16:creationId xmlns:a16="http://schemas.microsoft.com/office/drawing/2014/main" id="{5192766F-798F-BC2F-9DA6-47069276D8F6}"/>
                </a:ext>
              </a:extLst>
            </p:cNvPr>
            <p:cNvSpPr/>
            <p:nvPr/>
          </p:nvSpPr>
          <p:spPr>
            <a:xfrm rot="5400000">
              <a:off x="1119092" y="1417385"/>
              <a:ext cx="953910" cy="2572116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6" name="Group 15">
              <a:extLst>
                <a:ext uri="{FF2B5EF4-FFF2-40B4-BE49-F238E27FC236}">
                  <a16:creationId xmlns:a16="http://schemas.microsoft.com/office/drawing/2014/main" id="{D5816C26-8673-CFD1-D6BC-E4FF8E4FACE8}"/>
                </a:ext>
              </a:extLst>
            </p:cNvPr>
            <p:cNvGrpSpPr/>
            <p:nvPr/>
          </p:nvGrpSpPr>
          <p:grpSpPr>
            <a:xfrm>
              <a:off x="388768" y="2299483"/>
              <a:ext cx="827878" cy="827878"/>
              <a:chOff x="4954464" y="1848511"/>
              <a:chExt cx="3160978" cy="3160978"/>
            </a:xfrm>
          </p:grpSpPr>
          <p:sp>
            <p:nvSpPr>
              <p:cNvPr id="71" name="Oval 16">
                <a:extLst>
                  <a:ext uri="{FF2B5EF4-FFF2-40B4-BE49-F238E27FC236}">
                    <a16:creationId xmlns:a16="http://schemas.microsoft.com/office/drawing/2014/main" id="{6DF8F75D-7404-A4ED-AF4B-5C6D5F5036F9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77" name="Group 17">
                <a:extLst>
                  <a:ext uri="{FF2B5EF4-FFF2-40B4-BE49-F238E27FC236}">
                    <a16:creationId xmlns:a16="http://schemas.microsoft.com/office/drawing/2014/main" id="{7D52247C-F1AC-2849-6E68-CA2768AFA19D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80" name="Oval 18">
                  <a:extLst>
                    <a:ext uri="{FF2B5EF4-FFF2-40B4-BE49-F238E27FC236}">
                      <a16:creationId xmlns:a16="http://schemas.microsoft.com/office/drawing/2014/main" id="{C0A55AD4-6447-4AE7-8EB7-B793A3D377EE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3" name="Oval 19">
                  <a:extLst>
                    <a:ext uri="{FF2B5EF4-FFF2-40B4-BE49-F238E27FC236}">
                      <a16:creationId xmlns:a16="http://schemas.microsoft.com/office/drawing/2014/main" id="{D4EFC13B-4812-FFD5-1E6D-E165B23F152F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7" name="TextBox 26">
              <a:extLst>
                <a:ext uri="{FF2B5EF4-FFF2-40B4-BE49-F238E27FC236}">
                  <a16:creationId xmlns:a16="http://schemas.microsoft.com/office/drawing/2014/main" id="{142D3624-1D31-FB2D-4888-50E2C0DFAE45}"/>
                </a:ext>
              </a:extLst>
            </p:cNvPr>
            <p:cNvSpPr txBox="1"/>
            <p:nvPr/>
          </p:nvSpPr>
          <p:spPr>
            <a:xfrm>
              <a:off x="1265438" y="2345203"/>
              <a:ext cx="149601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Ofrecer más información y educación acerca de la sostenibilidad</a:t>
              </a:r>
            </a:p>
          </p:txBody>
        </p:sp>
        <p:sp>
          <p:nvSpPr>
            <p:cNvPr id="70" name="TextBox 26">
              <a:extLst>
                <a:ext uri="{FF2B5EF4-FFF2-40B4-BE49-F238E27FC236}">
                  <a16:creationId xmlns:a16="http://schemas.microsoft.com/office/drawing/2014/main" id="{343699C3-90AA-3C00-9CCB-196494E9FFA2}"/>
                </a:ext>
              </a:extLst>
            </p:cNvPr>
            <p:cNvSpPr txBox="1"/>
            <p:nvPr/>
          </p:nvSpPr>
          <p:spPr>
            <a:xfrm>
              <a:off x="455827" y="2511645"/>
              <a:ext cx="7608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noProof="1">
                  <a:latin typeface="+mj-lt"/>
                </a:rPr>
                <a:t>7,9</a:t>
              </a:r>
              <a:endParaRPr lang="en-US" sz="2400" b="1" noProof="1">
                <a:latin typeface="+mj-lt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FEFAE4B7-F7BA-AAFF-558F-99C72018BBAA}"/>
              </a:ext>
            </a:extLst>
          </p:cNvPr>
          <p:cNvGrpSpPr/>
          <p:nvPr/>
        </p:nvGrpSpPr>
        <p:grpSpPr>
          <a:xfrm>
            <a:off x="867797" y="3348050"/>
            <a:ext cx="2572116" cy="953910"/>
            <a:chOff x="309989" y="2226488"/>
            <a:chExt cx="2572116" cy="953910"/>
          </a:xfrm>
        </p:grpSpPr>
        <p:sp>
          <p:nvSpPr>
            <p:cNvPr id="86" name="Rounded Rectangle 12">
              <a:extLst>
                <a:ext uri="{FF2B5EF4-FFF2-40B4-BE49-F238E27FC236}">
                  <a16:creationId xmlns:a16="http://schemas.microsoft.com/office/drawing/2014/main" id="{ED804430-99D5-8040-B389-B221C02BB577}"/>
                </a:ext>
              </a:extLst>
            </p:cNvPr>
            <p:cNvSpPr/>
            <p:nvPr/>
          </p:nvSpPr>
          <p:spPr>
            <a:xfrm rot="5400000">
              <a:off x="1119092" y="1417385"/>
              <a:ext cx="953910" cy="2572116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7" name="Group 15">
              <a:extLst>
                <a:ext uri="{FF2B5EF4-FFF2-40B4-BE49-F238E27FC236}">
                  <a16:creationId xmlns:a16="http://schemas.microsoft.com/office/drawing/2014/main" id="{2F46F730-441A-2FA9-36D8-3F59458B4C8C}"/>
                </a:ext>
              </a:extLst>
            </p:cNvPr>
            <p:cNvGrpSpPr/>
            <p:nvPr/>
          </p:nvGrpSpPr>
          <p:grpSpPr>
            <a:xfrm>
              <a:off x="388768" y="2299483"/>
              <a:ext cx="827878" cy="827878"/>
              <a:chOff x="4954464" y="1848511"/>
              <a:chExt cx="3160978" cy="3160978"/>
            </a:xfrm>
          </p:grpSpPr>
          <p:sp>
            <p:nvSpPr>
              <p:cNvPr id="93" name="Oval 16">
                <a:extLst>
                  <a:ext uri="{FF2B5EF4-FFF2-40B4-BE49-F238E27FC236}">
                    <a16:creationId xmlns:a16="http://schemas.microsoft.com/office/drawing/2014/main" id="{2BCC10DB-2ABC-D97B-AA67-98A5E2F546D6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94" name="Group 17">
                <a:extLst>
                  <a:ext uri="{FF2B5EF4-FFF2-40B4-BE49-F238E27FC236}">
                    <a16:creationId xmlns:a16="http://schemas.microsoft.com/office/drawing/2014/main" id="{3D47DEC8-50C9-BE05-532E-1E44F295C0EA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95" name="Oval 18">
                  <a:extLst>
                    <a:ext uri="{FF2B5EF4-FFF2-40B4-BE49-F238E27FC236}">
                      <a16:creationId xmlns:a16="http://schemas.microsoft.com/office/drawing/2014/main" id="{7D222F78-4712-A771-DF30-B713700F83CA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6" name="Oval 19">
                  <a:extLst>
                    <a:ext uri="{FF2B5EF4-FFF2-40B4-BE49-F238E27FC236}">
                      <a16:creationId xmlns:a16="http://schemas.microsoft.com/office/drawing/2014/main" id="{639504D2-EE4A-64A4-998B-61202AC9D46F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9" name="TextBox 26">
              <a:extLst>
                <a:ext uri="{FF2B5EF4-FFF2-40B4-BE49-F238E27FC236}">
                  <a16:creationId xmlns:a16="http://schemas.microsoft.com/office/drawing/2014/main" id="{304EA28F-48BE-3A1D-1DF3-9421D96C4646}"/>
                </a:ext>
              </a:extLst>
            </p:cNvPr>
            <p:cNvSpPr txBox="1"/>
            <p:nvPr/>
          </p:nvSpPr>
          <p:spPr>
            <a:xfrm>
              <a:off x="1265438" y="2345203"/>
              <a:ext cx="149601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Incentivar a las empresas para que se impliquen en actividades sostenibles</a:t>
              </a:r>
            </a:p>
          </p:txBody>
        </p:sp>
        <p:sp>
          <p:nvSpPr>
            <p:cNvPr id="92" name="TextBox 26">
              <a:extLst>
                <a:ext uri="{FF2B5EF4-FFF2-40B4-BE49-F238E27FC236}">
                  <a16:creationId xmlns:a16="http://schemas.microsoft.com/office/drawing/2014/main" id="{526FCC4C-D3C8-ABC4-8F6A-48D3AF28CE10}"/>
                </a:ext>
              </a:extLst>
            </p:cNvPr>
            <p:cNvSpPr txBox="1"/>
            <p:nvPr/>
          </p:nvSpPr>
          <p:spPr>
            <a:xfrm>
              <a:off x="455827" y="2511645"/>
              <a:ext cx="7608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noProof="1">
                  <a:latin typeface="+mj-lt"/>
                </a:rPr>
                <a:t>7,9</a:t>
              </a:r>
              <a:endParaRPr lang="en-US" sz="2400" b="1" noProof="1">
                <a:latin typeface="+mj-lt"/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36C3DB82-2757-58DC-1F3A-53E6D4ABA792}"/>
              </a:ext>
            </a:extLst>
          </p:cNvPr>
          <p:cNvGrpSpPr/>
          <p:nvPr/>
        </p:nvGrpSpPr>
        <p:grpSpPr>
          <a:xfrm>
            <a:off x="867797" y="4374375"/>
            <a:ext cx="2572116" cy="953910"/>
            <a:chOff x="309989" y="2226488"/>
            <a:chExt cx="2572116" cy="953910"/>
          </a:xfrm>
        </p:grpSpPr>
        <p:sp>
          <p:nvSpPr>
            <p:cNvPr id="105" name="Rounded Rectangle 12">
              <a:extLst>
                <a:ext uri="{FF2B5EF4-FFF2-40B4-BE49-F238E27FC236}">
                  <a16:creationId xmlns:a16="http://schemas.microsoft.com/office/drawing/2014/main" id="{98651F1C-57DD-4176-8D7D-8455DE86ED7A}"/>
                </a:ext>
              </a:extLst>
            </p:cNvPr>
            <p:cNvSpPr/>
            <p:nvPr/>
          </p:nvSpPr>
          <p:spPr>
            <a:xfrm rot="5400000">
              <a:off x="1119092" y="1417385"/>
              <a:ext cx="953910" cy="2572116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E3E4EB"/>
                </a:gs>
                <a:gs pos="100000">
                  <a:srgbClr val="E3E4EB">
                    <a:lumMod val="30000"/>
                    <a:lumOff val="7000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1" name="Group 15">
              <a:extLst>
                <a:ext uri="{FF2B5EF4-FFF2-40B4-BE49-F238E27FC236}">
                  <a16:creationId xmlns:a16="http://schemas.microsoft.com/office/drawing/2014/main" id="{F958DFB9-2FE6-45A8-F719-4E5848B2B9DA}"/>
                </a:ext>
              </a:extLst>
            </p:cNvPr>
            <p:cNvGrpSpPr/>
            <p:nvPr/>
          </p:nvGrpSpPr>
          <p:grpSpPr>
            <a:xfrm>
              <a:off x="388768" y="2299483"/>
              <a:ext cx="827878" cy="827878"/>
              <a:chOff x="4954464" y="1848511"/>
              <a:chExt cx="3160978" cy="3160978"/>
            </a:xfrm>
          </p:grpSpPr>
          <p:sp>
            <p:nvSpPr>
              <p:cNvPr id="129" name="Oval 16">
                <a:extLst>
                  <a:ext uri="{FF2B5EF4-FFF2-40B4-BE49-F238E27FC236}">
                    <a16:creationId xmlns:a16="http://schemas.microsoft.com/office/drawing/2014/main" id="{9E07703F-74D1-1D16-5885-83DBD41FD5D9}"/>
                  </a:ext>
                </a:extLst>
              </p:cNvPr>
              <p:cNvSpPr/>
              <p:nvPr/>
            </p:nvSpPr>
            <p:spPr>
              <a:xfrm>
                <a:off x="4954464" y="1848511"/>
                <a:ext cx="3160978" cy="3160978"/>
              </a:xfrm>
              <a:prstGeom prst="ellipse">
                <a:avLst/>
              </a:prstGeom>
              <a:solidFill>
                <a:srgbClr val="E7EDE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35" name="Group 17">
                <a:extLst>
                  <a:ext uri="{FF2B5EF4-FFF2-40B4-BE49-F238E27FC236}">
                    <a16:creationId xmlns:a16="http://schemas.microsoft.com/office/drawing/2014/main" id="{E29B4B81-53C1-597C-9E38-057E90C4CB70}"/>
                  </a:ext>
                </a:extLst>
              </p:cNvPr>
              <p:cNvGrpSpPr/>
              <p:nvPr/>
            </p:nvGrpSpPr>
            <p:grpSpPr>
              <a:xfrm>
                <a:off x="5386512" y="2280559"/>
                <a:ext cx="2286394" cy="2286394"/>
                <a:chOff x="3839000" y="2852936"/>
                <a:chExt cx="2088232" cy="2088232"/>
              </a:xfrm>
            </p:grpSpPr>
            <p:sp>
              <p:nvSpPr>
                <p:cNvPr id="136" name="Oval 18">
                  <a:extLst>
                    <a:ext uri="{FF2B5EF4-FFF2-40B4-BE49-F238E27FC236}">
                      <a16:creationId xmlns:a16="http://schemas.microsoft.com/office/drawing/2014/main" id="{A4D17ECF-8549-2A74-CCC3-F61EEE880B51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254000" dist="190500" dir="2700000" algn="tl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7" name="Oval 19">
                  <a:extLst>
                    <a:ext uri="{FF2B5EF4-FFF2-40B4-BE49-F238E27FC236}">
                      <a16:creationId xmlns:a16="http://schemas.microsoft.com/office/drawing/2014/main" id="{EEEC83C2-C17F-12CB-5FB2-08AC556F1145}"/>
                    </a:ext>
                  </a:extLst>
                </p:cNvPr>
                <p:cNvSpPr/>
                <p:nvPr/>
              </p:nvSpPr>
              <p:spPr>
                <a:xfrm>
                  <a:off x="3839000" y="2852936"/>
                  <a:ext cx="2088232" cy="20882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7" name="TextBox 26">
              <a:extLst>
                <a:ext uri="{FF2B5EF4-FFF2-40B4-BE49-F238E27FC236}">
                  <a16:creationId xmlns:a16="http://schemas.microsoft.com/office/drawing/2014/main" id="{356588AC-8BFE-4D31-0CE4-0B7324FB69CD}"/>
                </a:ext>
              </a:extLst>
            </p:cNvPr>
            <p:cNvSpPr txBox="1"/>
            <p:nvPr/>
          </p:nvSpPr>
          <p:spPr>
            <a:xfrm>
              <a:off x="1265438" y="2528669"/>
              <a:ext cx="149601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ctr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noProof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Reforzar el control legislativo</a:t>
              </a:r>
            </a:p>
          </p:txBody>
        </p:sp>
        <p:sp>
          <p:nvSpPr>
            <p:cNvPr id="123" name="TextBox 26">
              <a:extLst>
                <a:ext uri="{FF2B5EF4-FFF2-40B4-BE49-F238E27FC236}">
                  <a16:creationId xmlns:a16="http://schemas.microsoft.com/office/drawing/2014/main" id="{900CF12B-AD3C-90CC-9625-C72E810CDFCB}"/>
                </a:ext>
              </a:extLst>
            </p:cNvPr>
            <p:cNvSpPr txBox="1"/>
            <p:nvPr/>
          </p:nvSpPr>
          <p:spPr>
            <a:xfrm>
              <a:off x="455827" y="2511645"/>
              <a:ext cx="7608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2400" b="1" noProof="1">
                  <a:latin typeface="+mj-lt"/>
                </a:rPr>
                <a:t>7,8</a:t>
              </a:r>
              <a:endParaRPr lang="en-US" sz="2400" b="1" noProof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0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69" grpId="0"/>
      <p:bldP spid="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 hidden="1"/>
          <p:cNvSpPr txBox="1"/>
          <p:nvPr/>
        </p:nvSpPr>
        <p:spPr>
          <a:xfrm>
            <a:off x="4066378" y="4848687"/>
            <a:ext cx="42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El consumo en Europa</a:t>
            </a:r>
            <a:endParaRPr lang="es-ES" sz="2400" b="1" dirty="0">
              <a:solidFill>
                <a:srgbClr val="676C6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11021" y="-895351"/>
            <a:ext cx="616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4"/>
                </a:solidFill>
              </a:rPr>
              <a:t>Bic6</a:t>
            </a:r>
          </a:p>
        </p:txBody>
      </p:sp>
      <p:pic>
        <p:nvPicPr>
          <p:cNvPr id="13" name="Imagen 12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0" y="179141"/>
            <a:ext cx="1855680" cy="459328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D184FD89-B9ED-DB6C-9D6B-2F70C034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8924" y="2173289"/>
            <a:ext cx="5038726" cy="1808161"/>
          </a:xfrm>
        </p:spPr>
        <p:txBody>
          <a:bodyPr anchor="b"/>
          <a:lstStyle/>
          <a:p>
            <a:r>
              <a:rPr lang="es-ES" sz="4800" dirty="0">
                <a:solidFill>
                  <a:schemeClr val="tx1"/>
                </a:solidFill>
              </a:rPr>
              <a:t>Transición </a:t>
            </a:r>
            <a:r>
              <a:rPr lang="es-ES" sz="4800" dirty="0" err="1">
                <a:solidFill>
                  <a:schemeClr val="tx1"/>
                </a:solidFill>
              </a:rPr>
              <a:t>energéticA</a:t>
            </a:r>
            <a:endParaRPr lang="es-ES" sz="4800" dirty="0">
              <a:solidFill>
                <a:schemeClr val="bg2"/>
              </a:solidFill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A5CEC77B-A092-385F-210C-1AFD003C27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>
          <a:xfrm>
            <a:off x="1093518" y="1123951"/>
            <a:ext cx="4514852" cy="451485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684BEC8-C47F-E68E-5421-96B6F5EBE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23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Diseño personalizado">
  <a:themeElements>
    <a:clrScheme name="Sostenibiliad">
      <a:dk1>
        <a:srgbClr val="F8F8F8"/>
      </a:dk1>
      <a:lt1>
        <a:srgbClr val="0F373C"/>
      </a:lt1>
      <a:dk2>
        <a:srgbClr val="267B76"/>
      </a:dk2>
      <a:lt2>
        <a:srgbClr val="267B76"/>
      </a:lt2>
      <a:accent1>
        <a:srgbClr val="033339"/>
      </a:accent1>
      <a:accent2>
        <a:srgbClr val="267B76"/>
      </a:accent2>
      <a:accent3>
        <a:srgbClr val="DCEBDC"/>
      </a:accent3>
      <a:accent4>
        <a:srgbClr val="EBF5F0"/>
      </a:accent4>
      <a:accent5>
        <a:srgbClr val="033339"/>
      </a:accent5>
      <a:accent6>
        <a:srgbClr val="137F79"/>
      </a:accent6>
      <a:hlink>
        <a:srgbClr val="0070C0"/>
      </a:hlink>
      <a:folHlink>
        <a:srgbClr val="7030A0"/>
      </a:folHlink>
    </a:clrScheme>
    <a:fontScheme name="Cetelem">
      <a:majorFont>
        <a:latin typeface="BNPP Sans"/>
        <a:ea typeface=""/>
        <a:cs typeface=""/>
      </a:majorFont>
      <a:minorFont>
        <a:latin typeface="BNPP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10000"/>
      </a:bodyPr>
      <a:lstStyle>
        <a:defPPr algn="l">
          <a:defRPr dirty="0" smtClean="0">
            <a:solidFill>
              <a:schemeClr val="bg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Sostenibiliad">
      <a:dk1>
        <a:srgbClr val="F8F8F8"/>
      </a:dk1>
      <a:lt1>
        <a:srgbClr val="0F373C"/>
      </a:lt1>
      <a:dk2>
        <a:srgbClr val="267B76"/>
      </a:dk2>
      <a:lt2>
        <a:srgbClr val="267B76"/>
      </a:lt2>
      <a:accent1>
        <a:srgbClr val="033339"/>
      </a:accent1>
      <a:accent2>
        <a:srgbClr val="267B76"/>
      </a:accent2>
      <a:accent3>
        <a:srgbClr val="DCEBDC"/>
      </a:accent3>
      <a:accent4>
        <a:srgbClr val="EBF5F0"/>
      </a:accent4>
      <a:accent5>
        <a:srgbClr val="033339"/>
      </a:accent5>
      <a:accent6>
        <a:srgbClr val="137F79"/>
      </a:accent6>
      <a:hlink>
        <a:srgbClr val="0070C0"/>
      </a:hlink>
      <a:folHlink>
        <a:srgbClr val="7030A0"/>
      </a:folHlink>
    </a:clrScheme>
    <a:fontScheme name="Cetelem">
      <a:majorFont>
        <a:latin typeface="BNPP Sans"/>
        <a:ea typeface=""/>
        <a:cs typeface=""/>
      </a:majorFont>
      <a:minorFont>
        <a:latin typeface="BNPP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4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Patron Bicis">
      <a:dk1>
        <a:srgbClr val="FFFFFF"/>
      </a:dk1>
      <a:lt1>
        <a:srgbClr val="2A1447"/>
      </a:lt1>
      <a:dk2>
        <a:srgbClr val="C9CAE6"/>
      </a:dk2>
      <a:lt2>
        <a:srgbClr val="695BA7"/>
      </a:lt2>
      <a:accent1>
        <a:srgbClr val="695BA7"/>
      </a:accent1>
      <a:accent2>
        <a:srgbClr val="C9CAE6"/>
      </a:accent2>
      <a:accent3>
        <a:srgbClr val="DFE1F1"/>
      </a:accent3>
      <a:accent4>
        <a:srgbClr val="8E5BD0"/>
      </a:accent4>
      <a:accent5>
        <a:srgbClr val="3D1D67"/>
      </a:accent5>
      <a:accent6>
        <a:srgbClr val="7CBCB7"/>
      </a:accent6>
      <a:hlink>
        <a:srgbClr val="0070C0"/>
      </a:hlink>
      <a:folHlink>
        <a:srgbClr val="7030A0"/>
      </a:folHlink>
    </a:clrScheme>
    <a:fontScheme name="Cetelem">
      <a:majorFont>
        <a:latin typeface="BNPP Sans"/>
        <a:ea typeface=""/>
        <a:cs typeface=""/>
      </a:majorFont>
      <a:minorFont>
        <a:latin typeface="BNPP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z="4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118854</TotalTime>
  <Words>2832</Words>
  <Application>Microsoft Office PowerPoint</Application>
  <PresentationFormat>Panorámica</PresentationFormat>
  <Paragraphs>662</Paragraphs>
  <Slides>27</Slides>
  <Notes>27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BNPP Sans</vt:lpstr>
      <vt:lpstr>BNPP Sans Light</vt:lpstr>
      <vt:lpstr>Calibri Light</vt:lpstr>
      <vt:lpstr>Arial</vt:lpstr>
      <vt:lpstr>BNPP Rounded</vt:lpstr>
      <vt:lpstr>Calibri</vt:lpstr>
      <vt:lpstr>Helvetica</vt:lpstr>
      <vt:lpstr>Diseño personalizado</vt:lpstr>
      <vt:lpstr>1_Diseño personalizado</vt:lpstr>
      <vt:lpstr>2_Diseño personalizado</vt:lpstr>
      <vt:lpstr>3_Diseño personalizado</vt:lpstr>
      <vt:lpstr>Presentación de PowerPoint</vt:lpstr>
      <vt:lpstr>Preocupación por el cambio climático y medidas</vt:lpstr>
      <vt:lpstr>Preocupación por el cambio climático y medidas</vt:lpstr>
      <vt:lpstr>Preocupación por el cambio climático y medidas</vt:lpstr>
      <vt:lpstr>Sociedad de consumo actual y consumo</vt:lpstr>
      <vt:lpstr>Sociedad de consumo actual y consumo</vt:lpstr>
      <vt:lpstr>Huella de carbono</vt:lpstr>
      <vt:lpstr>Acciones de las empresas</vt:lpstr>
      <vt:lpstr>Transición energéticA</vt:lpstr>
      <vt:lpstr>Eficiencia energética en el hogar</vt:lpstr>
      <vt:lpstr>Eficiencia energética en el hogar</vt:lpstr>
      <vt:lpstr>Inversión en mejoras de eficiencia energética en el hogar</vt:lpstr>
      <vt:lpstr>Intención de instalación de sistemas eficiencia energética en el hogar </vt:lpstr>
      <vt:lpstr>Razones y frenos para invertir en placas solares</vt:lpstr>
      <vt:lpstr>ECONOMÍA CIRCULAR</vt:lpstr>
      <vt:lpstr>Economía circular. ¿Qué acciones realizas?</vt:lpstr>
      <vt:lpstr>Segunda mano</vt:lpstr>
      <vt:lpstr>Compra venta segunda mano</vt:lpstr>
      <vt:lpstr>Productos reacondicionados</vt:lpstr>
      <vt:lpstr>Venta vs Alquiler</vt:lpstr>
      <vt:lpstr>Movilidad sostenible</vt:lpstr>
      <vt:lpstr>Mensajes principales</vt:lpstr>
      <vt:lpstr>Importancia de los cambios en las mejoras de la Movilidad Urbana Sostenible que has percibido en tu ciudad en los últimos dos años. </vt:lpstr>
      <vt:lpstr>Opinión medidas renovación parque vehículos</vt:lpstr>
      <vt:lpstr>Disposición a comprar una bici</vt:lpstr>
      <vt:lpstr>Disposición a comprar un coche eléctrico de segunda mano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SOPEÑA</dc:creator>
  <cp:lastModifiedBy>Liliana MARSAN FORNIS</cp:lastModifiedBy>
  <cp:revision>2132</cp:revision>
  <cp:lastPrinted>2018-04-11T16:59:59Z</cp:lastPrinted>
  <dcterms:created xsi:type="dcterms:W3CDTF">2017-02-18T23:04:17Z</dcterms:created>
  <dcterms:modified xsi:type="dcterms:W3CDTF">2024-06-05T08:49:58Z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2024-06-05T07:39:09Z</vt:lpwstr>
  </property>
  <property fmtid="{D5CDD505-2E9C-101B-9397-08002B2CF9AE}" pid="4" name="MSIP_Label_8ffbc0b8-e97b-47d1-beac-cb0955d66f3b_Method">
    <vt:lpwstr>Privileged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22aacf31-36c8-452d-855a-01377e2408ef</vt:lpwstr>
  </property>
  <property fmtid="{D5CDD505-2E9C-101B-9397-08002B2CF9AE}" pid="8" name="MSIP_Label_8ffbc0b8-e97b-47d1-beac-cb0955d66f3b_ContentBits">
    <vt:lpwstr>2</vt:lpwstr>
  </property>
  <property fmtid="{D5CDD505-2E9C-101B-9397-08002B2CF9AE}" pid="9" name="ClassificationContentMarkingFooterLocations">
    <vt:lpwstr>Diseño personalizado:8\1_Diseño personalizado:3\2_Diseño personalizado:8\3_Diseño personalizado:3</vt:lpwstr>
  </property>
  <property fmtid="{D5CDD505-2E9C-101B-9397-08002B2CF9AE}" pid="10" name="ClassificationContentMarkingFooterText">
    <vt:lpwstr>Classification : Internal</vt:lpwstr>
  </property>
</Properties>
</file>